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handoutMasterIdLst>
    <p:handoutMasterId r:id="rId20"/>
  </p:handoutMasterIdLst>
  <p:sldIdLst>
    <p:sldId id="322" r:id="rId2"/>
    <p:sldId id="259" r:id="rId3"/>
    <p:sldId id="297" r:id="rId4"/>
    <p:sldId id="330" r:id="rId5"/>
    <p:sldId id="331" r:id="rId6"/>
    <p:sldId id="321" r:id="rId7"/>
    <p:sldId id="296" r:id="rId8"/>
    <p:sldId id="336" r:id="rId9"/>
    <p:sldId id="337" r:id="rId10"/>
    <p:sldId id="338" r:id="rId11"/>
    <p:sldId id="342" r:id="rId12"/>
    <p:sldId id="340" r:id="rId13"/>
    <p:sldId id="341" r:id="rId14"/>
    <p:sldId id="339" r:id="rId15"/>
    <p:sldId id="343" r:id="rId16"/>
    <p:sldId id="332" r:id="rId17"/>
    <p:sldId id="329" r:id="rId18"/>
  </p:sldIdLst>
  <p:sldSz cx="12190413" cy="6859588"/>
  <p:notesSz cx="6858000" cy="9144000"/>
  <p:embeddedFontLst>
    <p:embeddedFont>
      <p:font typeface="굴림" panose="020B0600000101010101" pitchFamily="34" charset="-127"/>
      <p:regular r:id="rId21"/>
    </p:embeddedFont>
    <p:embeddedFont>
      <p:font typeface="Malgun Gothic" panose="020B0503020000020004" pitchFamily="34" charset="-127"/>
      <p:regular r:id="rId22"/>
      <p:bold r:id="rId23"/>
    </p:embeddedFont>
    <p:embeddedFont>
      <p:font typeface="Malgun Gothic" panose="020B0503020000020004" pitchFamily="34" charset="-127"/>
      <p:regular r:id="rId22"/>
      <p:bold r:id="rId23"/>
    </p:embeddedFont>
  </p:embeddedFontLst>
  <p:defaultText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44">
          <p15:clr>
            <a:srgbClr val="A4A3A4"/>
          </p15:clr>
        </p15:guide>
        <p15:guide id="3" pos="3822">
          <p15:clr>
            <a:srgbClr val="A4A3A4"/>
          </p15:clr>
        </p15:guide>
      </p15:sldGuideLst>
    </p:ext>
    <p:ext uri="{2D200454-40CA-4A62-9FC3-DE9A4176ACB9}">
      <p15:notesGuideLst xmlns:p15="http://schemas.microsoft.com/office/powerpoint/2012/main">
        <p15:guide id="1" orient="horz" pos="2880">
          <p15:clr>
            <a:srgbClr val="A4A3A4"/>
          </p15:clr>
        </p15:guide>
        <p15:guide id="2" pos="215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2727AD"/>
    <a:srgbClr val="333F82"/>
    <a:srgbClr val="252A85"/>
    <a:srgbClr val="1A76D4"/>
    <a:srgbClr val="7EB1DE"/>
    <a:srgbClr val="0C0F14"/>
    <a:srgbClr val="C7CF21"/>
    <a:srgbClr val="81B02C"/>
    <a:srgbClr val="455E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43" autoAdjust="0"/>
    <p:restoredTop sz="95369" autoAdjust="0"/>
  </p:normalViewPr>
  <p:slideViewPr>
    <p:cSldViewPr>
      <p:cViewPr varScale="1">
        <p:scale>
          <a:sx n="78" d="100"/>
          <a:sy n="78" d="100"/>
        </p:scale>
        <p:origin x="1109" y="72"/>
      </p:cViewPr>
      <p:guideLst>
        <p:guide orient="horz" pos="2160"/>
        <p:guide pos="2844"/>
        <p:guide pos="3822"/>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92" d="100"/>
          <a:sy n="92" d="100"/>
        </p:scale>
        <p:origin x="3546" y="102"/>
      </p:cViewPr>
      <p:guideLst>
        <p:guide orient="horz" pos="2880"/>
        <p:guide pos="215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9771359-8BFD-465E-9E44-04347C861335}" type="doc">
      <dgm:prSet loTypeId="urn:microsoft.com/office/officeart/2005/8/layout/lProcess1#1" loCatId="process" qsTypeId="urn:microsoft.com/office/officeart/2005/8/quickstyle/simple1#1" qsCatId="simple" csTypeId="urn:microsoft.com/office/officeart/2005/8/colors/accent1_2#1" csCatId="accent1" phldr="0"/>
      <dgm:spPr/>
      <dgm:t>
        <a:bodyPr/>
        <a:lstStyle/>
        <a:p>
          <a:endParaRPr lang="en-US"/>
        </a:p>
      </dgm:t>
    </dgm:pt>
    <dgm:pt modelId="{EEB650F9-EA31-44E5-8031-A3228DAB3560}">
      <dgm:prSet phldrT="[Text]" phldr="0" custT="0"/>
      <dgm:spPr/>
      <dgm:t>
        <a:bodyPr vert="horz" wrap="square"/>
        <a:lstStyle/>
        <a:p>
          <a:pPr>
            <a:lnSpc>
              <a:spcPct val="100000"/>
            </a:lnSpc>
            <a:spcBef>
              <a:spcPct val="0"/>
            </a:spcBef>
            <a:spcAft>
              <a:spcPct val="35000"/>
            </a:spcAft>
          </a:pPr>
          <a:r>
            <a:rPr lang="en-IN" altLang="en-US"/>
            <a:t>Prediction process </a:t>
          </a:r>
        </a:p>
      </dgm:t>
    </dgm:pt>
    <dgm:pt modelId="{99DAD19C-EC6F-44EC-9046-BAE15C4FA03C}" type="parTrans" cxnId="{8A3760D8-5254-4E85-B1DB-9E7B9DEAC99D}">
      <dgm:prSet/>
      <dgm:spPr/>
      <dgm:t>
        <a:bodyPr/>
        <a:lstStyle/>
        <a:p>
          <a:endParaRPr lang="en-US"/>
        </a:p>
      </dgm:t>
    </dgm:pt>
    <dgm:pt modelId="{4037C8F8-F7E5-49CB-AB0E-99573CA98D06}" type="sibTrans" cxnId="{8A3760D8-5254-4E85-B1DB-9E7B9DEAC99D}">
      <dgm:prSet/>
      <dgm:spPr/>
      <dgm:t>
        <a:bodyPr/>
        <a:lstStyle/>
        <a:p>
          <a:endParaRPr lang="en-US"/>
        </a:p>
      </dgm:t>
    </dgm:pt>
    <dgm:pt modelId="{9E9F191A-F968-4CCB-8A75-F7C7328F35FA}">
      <dgm:prSet phldrT="[Text]" phldr="0" custT="0"/>
      <dgm:spPr/>
      <dgm:t>
        <a:bodyPr vert="horz" wrap="square"/>
        <a:lstStyle/>
        <a:p>
          <a:pPr>
            <a:lnSpc>
              <a:spcPct val="100000"/>
            </a:lnSpc>
            <a:spcBef>
              <a:spcPct val="0"/>
            </a:spcBef>
            <a:spcAft>
              <a:spcPct val="35000"/>
            </a:spcAft>
          </a:pPr>
          <a:r>
            <a:rPr lang="en-IN" altLang="en-US">
              <a:sym typeface="+mn-ea"/>
            </a:rPr>
            <a:t>Data gathering</a:t>
          </a:r>
          <a:endParaRPr lang="en-IN" altLang="en-US"/>
        </a:p>
      </dgm:t>
    </dgm:pt>
    <dgm:pt modelId="{E2A96FDE-AD91-4C0F-9BE2-E2BA855FBDEC}" type="parTrans" cxnId="{B94161E6-9A17-44FA-B8BA-FA69B528EBF7}">
      <dgm:prSet/>
      <dgm:spPr/>
      <dgm:t>
        <a:bodyPr/>
        <a:lstStyle/>
        <a:p>
          <a:endParaRPr lang="en-US"/>
        </a:p>
      </dgm:t>
    </dgm:pt>
    <dgm:pt modelId="{D955AC04-5176-4A12-B6D5-9BA8B6F3648B}" type="sibTrans" cxnId="{B94161E6-9A17-44FA-B8BA-FA69B528EBF7}">
      <dgm:prSet/>
      <dgm:spPr/>
      <dgm:t>
        <a:bodyPr/>
        <a:lstStyle/>
        <a:p>
          <a:endParaRPr lang="en-US"/>
        </a:p>
      </dgm:t>
    </dgm:pt>
    <dgm:pt modelId="{74E7049D-3B61-45D3-ACDC-EF176417E62A}">
      <dgm:prSet phldrT="[Text]" phldr="0" custT="0"/>
      <dgm:spPr/>
      <dgm:t>
        <a:bodyPr vert="horz" wrap="square"/>
        <a:lstStyle/>
        <a:p>
          <a:pPr>
            <a:lnSpc>
              <a:spcPct val="100000"/>
            </a:lnSpc>
            <a:spcBef>
              <a:spcPct val="0"/>
            </a:spcBef>
            <a:spcAft>
              <a:spcPct val="35000"/>
            </a:spcAft>
          </a:pPr>
          <a:r>
            <a:rPr lang="en-IN" altLang="en-US">
              <a:sym typeface="+mn-ea"/>
            </a:rPr>
            <a:t>Classification / Clustering</a:t>
          </a:r>
          <a:endParaRPr lang="en-IN" altLang="en-US"/>
        </a:p>
      </dgm:t>
    </dgm:pt>
    <dgm:pt modelId="{3E93F073-BD60-4A34-B28C-C954313937A0}" type="parTrans" cxnId="{397355BD-38C9-4C4F-B8B3-2FE53433C534}">
      <dgm:prSet/>
      <dgm:spPr/>
      <dgm:t>
        <a:bodyPr/>
        <a:lstStyle/>
        <a:p>
          <a:endParaRPr lang="en-US"/>
        </a:p>
      </dgm:t>
    </dgm:pt>
    <dgm:pt modelId="{8953DE3B-6E67-4289-847D-74CB64FCF20E}" type="sibTrans" cxnId="{397355BD-38C9-4C4F-B8B3-2FE53433C534}">
      <dgm:prSet/>
      <dgm:spPr/>
      <dgm:t>
        <a:bodyPr/>
        <a:lstStyle/>
        <a:p>
          <a:endParaRPr lang="en-US"/>
        </a:p>
      </dgm:t>
    </dgm:pt>
    <dgm:pt modelId="{5F6A6485-E87D-4CEA-B83C-509E69A6EA7A}">
      <dgm:prSet phldr="0" custT="0"/>
      <dgm:spPr/>
      <dgm:t>
        <a:bodyPr vert="horz" wrap="square"/>
        <a:lstStyle/>
        <a:p>
          <a:pPr>
            <a:lnSpc>
              <a:spcPct val="100000"/>
            </a:lnSpc>
            <a:spcBef>
              <a:spcPct val="0"/>
            </a:spcBef>
            <a:spcAft>
              <a:spcPct val="35000"/>
            </a:spcAft>
          </a:pPr>
          <a:r>
            <a:rPr>
              <a:sym typeface="+mn-ea"/>
            </a:rPr>
            <a:t>P</a:t>
          </a:r>
          <a:r>
            <a:rPr lang="en-IN" altLang="en-US">
              <a:sym typeface="+mn-ea"/>
            </a:rPr>
            <a:t>rediction / Forcast</a:t>
          </a:r>
          <a:endParaRPr lang="en-IN" altLang="en-US"/>
        </a:p>
      </dgm:t>
    </dgm:pt>
    <dgm:pt modelId="{3BCCF185-69C1-44F4-B32B-A7B6198C23E5}" type="parTrans" cxnId="{E1ED8E0C-6608-4D01-B830-6C556339E3FA}">
      <dgm:prSet/>
      <dgm:spPr/>
    </dgm:pt>
    <dgm:pt modelId="{841878CE-99EC-40FB-BA50-E442781C32CD}" type="sibTrans" cxnId="{E1ED8E0C-6608-4D01-B830-6C556339E3FA}">
      <dgm:prSet/>
      <dgm:spPr/>
    </dgm:pt>
    <dgm:pt modelId="{DA079357-CE50-4940-9D39-5206B4B6747E}" type="pres">
      <dgm:prSet presAssocID="{D9771359-8BFD-465E-9E44-04347C861335}" presName="Name0" presStyleCnt="0">
        <dgm:presLayoutVars>
          <dgm:dir/>
          <dgm:animLvl val="lvl"/>
          <dgm:resizeHandles val="exact"/>
        </dgm:presLayoutVars>
      </dgm:prSet>
      <dgm:spPr/>
    </dgm:pt>
    <dgm:pt modelId="{80D1FAF9-48F4-4ADF-A92F-3152A1EC6098}" type="pres">
      <dgm:prSet presAssocID="{EEB650F9-EA31-44E5-8031-A3228DAB3560}" presName="vertFlow" presStyleCnt="0"/>
      <dgm:spPr/>
    </dgm:pt>
    <dgm:pt modelId="{717966B2-56E0-4340-8D0B-AC34E8D01B90}" type="pres">
      <dgm:prSet presAssocID="{EEB650F9-EA31-44E5-8031-A3228DAB3560}" presName="header" presStyleLbl="node1" presStyleIdx="0" presStyleCnt="1"/>
      <dgm:spPr/>
    </dgm:pt>
    <dgm:pt modelId="{546A5835-6576-41D6-BAE9-6D31C06014FF}" type="pres">
      <dgm:prSet presAssocID="{E2A96FDE-AD91-4C0F-9BE2-E2BA855FBDEC}" presName="parTrans" presStyleLbl="sibTrans2D1" presStyleIdx="0" presStyleCnt="3"/>
      <dgm:spPr/>
    </dgm:pt>
    <dgm:pt modelId="{A515B6A9-0F0E-4A03-AF74-4E28BC797F55}" type="pres">
      <dgm:prSet presAssocID="{9E9F191A-F968-4CCB-8A75-F7C7328F35FA}" presName="child" presStyleLbl="alignAccFollowNode1" presStyleIdx="0" presStyleCnt="3">
        <dgm:presLayoutVars>
          <dgm:chMax val="0"/>
          <dgm:bulletEnabled val="1"/>
        </dgm:presLayoutVars>
      </dgm:prSet>
      <dgm:spPr/>
    </dgm:pt>
    <dgm:pt modelId="{5CA6E640-AD0C-4D86-AD56-CD0296B4CD73}" type="pres">
      <dgm:prSet presAssocID="{D955AC04-5176-4A12-B6D5-9BA8B6F3648B}" presName="sibTrans" presStyleLbl="sibTrans2D1" presStyleIdx="1" presStyleCnt="3"/>
      <dgm:spPr/>
    </dgm:pt>
    <dgm:pt modelId="{090AF1B6-C33E-433B-AD79-DE435B62D85C}" type="pres">
      <dgm:prSet presAssocID="{74E7049D-3B61-45D3-ACDC-EF176417E62A}" presName="child" presStyleLbl="alignAccFollowNode1" presStyleIdx="1" presStyleCnt="3">
        <dgm:presLayoutVars>
          <dgm:chMax val="0"/>
          <dgm:bulletEnabled val="1"/>
        </dgm:presLayoutVars>
      </dgm:prSet>
      <dgm:spPr/>
    </dgm:pt>
    <dgm:pt modelId="{CBBB2A73-D5B5-45D0-9971-D12CDE9AB11C}" type="pres">
      <dgm:prSet presAssocID="{8953DE3B-6E67-4289-847D-74CB64FCF20E}" presName="sibTrans" presStyleLbl="sibTrans2D1" presStyleIdx="2" presStyleCnt="3"/>
      <dgm:spPr/>
    </dgm:pt>
    <dgm:pt modelId="{4E430678-3F58-43BE-9E25-19B8B51FE06A}" type="pres">
      <dgm:prSet presAssocID="{5F6A6485-E87D-4CEA-B83C-509E69A6EA7A}" presName="child" presStyleLbl="alignAccFollowNode1" presStyleIdx="2" presStyleCnt="3">
        <dgm:presLayoutVars>
          <dgm:chMax val="0"/>
          <dgm:bulletEnabled val="1"/>
        </dgm:presLayoutVars>
      </dgm:prSet>
      <dgm:spPr/>
    </dgm:pt>
  </dgm:ptLst>
  <dgm:cxnLst>
    <dgm:cxn modelId="{E1ED8E0C-6608-4D01-B830-6C556339E3FA}" srcId="{EEB650F9-EA31-44E5-8031-A3228DAB3560}" destId="{5F6A6485-E87D-4CEA-B83C-509E69A6EA7A}" srcOrd="2" destOrd="0" parTransId="{3BCCF185-69C1-44F4-B32B-A7B6198C23E5}" sibTransId="{841878CE-99EC-40FB-BA50-E442781C32CD}"/>
    <dgm:cxn modelId="{F92DCA20-1BC8-4CC5-8A03-743A6D815D3F}" type="presOf" srcId="{5F6A6485-E87D-4CEA-B83C-509E69A6EA7A}" destId="{4E430678-3F58-43BE-9E25-19B8B51FE06A}" srcOrd="0" destOrd="0" presId="urn:microsoft.com/office/officeart/2005/8/layout/lProcess1#1"/>
    <dgm:cxn modelId="{EC73255E-626F-47EF-A17B-F42E62A379BC}" type="presOf" srcId="{74E7049D-3B61-45D3-ACDC-EF176417E62A}" destId="{090AF1B6-C33E-433B-AD79-DE435B62D85C}" srcOrd="0" destOrd="0" presId="urn:microsoft.com/office/officeart/2005/8/layout/lProcess1#1"/>
    <dgm:cxn modelId="{E861B160-1FC2-4990-A978-784AEC6A8DFD}" type="presOf" srcId="{D9771359-8BFD-465E-9E44-04347C861335}" destId="{DA079357-CE50-4940-9D39-5206B4B6747E}" srcOrd="0" destOrd="0" presId="urn:microsoft.com/office/officeart/2005/8/layout/lProcess1#1"/>
    <dgm:cxn modelId="{BD6B674E-2605-4274-870F-0D92904757EF}" type="presOf" srcId="{D955AC04-5176-4A12-B6D5-9BA8B6F3648B}" destId="{5CA6E640-AD0C-4D86-AD56-CD0296B4CD73}" srcOrd="0" destOrd="0" presId="urn:microsoft.com/office/officeart/2005/8/layout/lProcess1#1"/>
    <dgm:cxn modelId="{9070BF56-772F-49A9-B25F-E4AD28401277}" type="presOf" srcId="{9E9F191A-F968-4CCB-8A75-F7C7328F35FA}" destId="{A515B6A9-0F0E-4A03-AF74-4E28BC797F55}" srcOrd="0" destOrd="0" presId="urn:microsoft.com/office/officeart/2005/8/layout/lProcess1#1"/>
    <dgm:cxn modelId="{A586BA79-820B-43CE-B86C-F3F4870047DF}" type="presOf" srcId="{EEB650F9-EA31-44E5-8031-A3228DAB3560}" destId="{717966B2-56E0-4340-8D0B-AC34E8D01B90}" srcOrd="0" destOrd="0" presId="urn:microsoft.com/office/officeart/2005/8/layout/lProcess1#1"/>
    <dgm:cxn modelId="{33573BA4-DA3A-4483-BDDD-C41D5BD891BA}" type="presOf" srcId="{8953DE3B-6E67-4289-847D-74CB64FCF20E}" destId="{CBBB2A73-D5B5-45D0-9971-D12CDE9AB11C}" srcOrd="0" destOrd="0" presId="urn:microsoft.com/office/officeart/2005/8/layout/lProcess1#1"/>
    <dgm:cxn modelId="{397355BD-38C9-4C4F-B8B3-2FE53433C534}" srcId="{EEB650F9-EA31-44E5-8031-A3228DAB3560}" destId="{74E7049D-3B61-45D3-ACDC-EF176417E62A}" srcOrd="1" destOrd="0" parTransId="{3E93F073-BD60-4A34-B28C-C954313937A0}" sibTransId="{8953DE3B-6E67-4289-847D-74CB64FCF20E}"/>
    <dgm:cxn modelId="{8A3760D8-5254-4E85-B1DB-9E7B9DEAC99D}" srcId="{D9771359-8BFD-465E-9E44-04347C861335}" destId="{EEB650F9-EA31-44E5-8031-A3228DAB3560}" srcOrd="0" destOrd="0" parTransId="{99DAD19C-EC6F-44EC-9046-BAE15C4FA03C}" sibTransId="{4037C8F8-F7E5-49CB-AB0E-99573CA98D06}"/>
    <dgm:cxn modelId="{B94161E6-9A17-44FA-B8BA-FA69B528EBF7}" srcId="{EEB650F9-EA31-44E5-8031-A3228DAB3560}" destId="{9E9F191A-F968-4CCB-8A75-F7C7328F35FA}" srcOrd="0" destOrd="0" parTransId="{E2A96FDE-AD91-4C0F-9BE2-E2BA855FBDEC}" sibTransId="{D955AC04-5176-4A12-B6D5-9BA8B6F3648B}"/>
    <dgm:cxn modelId="{A9E752F3-2350-4BA1-B95B-81BC5E170044}" type="presOf" srcId="{E2A96FDE-AD91-4C0F-9BE2-E2BA855FBDEC}" destId="{546A5835-6576-41D6-BAE9-6D31C06014FF}" srcOrd="0" destOrd="0" presId="urn:microsoft.com/office/officeart/2005/8/layout/lProcess1#1"/>
    <dgm:cxn modelId="{C31E4F2E-A532-4893-81DC-635E64921C7E}" type="presParOf" srcId="{DA079357-CE50-4940-9D39-5206B4B6747E}" destId="{80D1FAF9-48F4-4ADF-A92F-3152A1EC6098}" srcOrd="0" destOrd="0" presId="urn:microsoft.com/office/officeart/2005/8/layout/lProcess1#1"/>
    <dgm:cxn modelId="{E01DA491-826F-4E03-BD29-0CE95F78A1E0}" type="presParOf" srcId="{80D1FAF9-48F4-4ADF-A92F-3152A1EC6098}" destId="{717966B2-56E0-4340-8D0B-AC34E8D01B90}" srcOrd="0" destOrd="0" presId="urn:microsoft.com/office/officeart/2005/8/layout/lProcess1#1"/>
    <dgm:cxn modelId="{1CB6858F-ED69-42CE-AD93-3BF78F4B1DB2}" type="presParOf" srcId="{80D1FAF9-48F4-4ADF-A92F-3152A1EC6098}" destId="{546A5835-6576-41D6-BAE9-6D31C06014FF}" srcOrd="1" destOrd="0" presId="urn:microsoft.com/office/officeart/2005/8/layout/lProcess1#1"/>
    <dgm:cxn modelId="{7D6C99E3-C173-4583-8D71-DD2E58F7AED7}" type="presParOf" srcId="{80D1FAF9-48F4-4ADF-A92F-3152A1EC6098}" destId="{A515B6A9-0F0E-4A03-AF74-4E28BC797F55}" srcOrd="2" destOrd="0" presId="urn:microsoft.com/office/officeart/2005/8/layout/lProcess1#1"/>
    <dgm:cxn modelId="{E13E5922-6255-492C-B458-55D6B04A1CC8}" type="presParOf" srcId="{80D1FAF9-48F4-4ADF-A92F-3152A1EC6098}" destId="{5CA6E640-AD0C-4D86-AD56-CD0296B4CD73}" srcOrd="3" destOrd="0" presId="urn:microsoft.com/office/officeart/2005/8/layout/lProcess1#1"/>
    <dgm:cxn modelId="{BF0ABE4D-5E2C-4F17-B6E5-CFB97EBA5AF1}" type="presParOf" srcId="{80D1FAF9-48F4-4ADF-A92F-3152A1EC6098}" destId="{090AF1B6-C33E-433B-AD79-DE435B62D85C}" srcOrd="4" destOrd="0" presId="urn:microsoft.com/office/officeart/2005/8/layout/lProcess1#1"/>
    <dgm:cxn modelId="{0EBC3F3B-AB74-4112-87A6-5D37BDE34E4A}" type="presParOf" srcId="{80D1FAF9-48F4-4ADF-A92F-3152A1EC6098}" destId="{CBBB2A73-D5B5-45D0-9971-D12CDE9AB11C}" srcOrd="5" destOrd="0" presId="urn:microsoft.com/office/officeart/2005/8/layout/lProcess1#1"/>
    <dgm:cxn modelId="{0F35B45D-16A8-4E46-BAFC-F928A2BE3868}" type="presParOf" srcId="{80D1FAF9-48F4-4ADF-A92F-3152A1EC6098}" destId="{4E430678-3F58-43BE-9E25-19B8B51FE06A}" srcOrd="6" destOrd="0" presId="urn:microsoft.com/office/officeart/2005/8/layout/l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7966B2-56E0-4340-8D0B-AC34E8D01B90}">
      <dsp:nvSpPr>
        <dsp:cNvPr id="0" name=""/>
        <dsp:cNvSpPr/>
      </dsp:nvSpPr>
      <dsp:spPr bwMode="white">
        <a:xfrm>
          <a:off x="0" y="605274"/>
          <a:ext cx="2241550" cy="5603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1600200">
            <a:lnSpc>
              <a:spcPct val="100000"/>
            </a:lnSpc>
            <a:spcBef>
              <a:spcPct val="0"/>
            </a:spcBef>
            <a:spcAft>
              <a:spcPct val="35000"/>
            </a:spcAft>
            <a:buNone/>
          </a:pPr>
          <a:r>
            <a:rPr lang="en-IN" altLang="en-US" sz="3600" kern="1200"/>
            <a:t>Prediction process </a:t>
          </a:r>
        </a:p>
      </dsp:txBody>
      <dsp:txXfrm>
        <a:off x="0" y="605274"/>
        <a:ext cx="2241550" cy="560388"/>
      </dsp:txXfrm>
    </dsp:sp>
    <dsp:sp modelId="{546A5835-6576-41D6-BAE9-6D31C06014FF}">
      <dsp:nvSpPr>
        <dsp:cNvPr id="0" name=""/>
        <dsp:cNvSpPr/>
      </dsp:nvSpPr>
      <dsp:spPr bwMode="white">
        <a:xfrm rot="5399999">
          <a:off x="1071741" y="1214695"/>
          <a:ext cx="98068" cy="9806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hemeClr val="accent1">
            <a:tint val="60000"/>
          </a:schemeClr>
        </a:lnRef>
        <a:fillRef idx="1">
          <a:schemeClr val="accent1">
            <a:tint val="60000"/>
          </a:schemeClr>
        </a:fillRef>
        <a:effectRef idx="0">
          <a:scrgbClr r="0" g="0" b="0"/>
        </a:effectRef>
        <a:fontRef idx="minor">
          <a:schemeClr val="lt1"/>
        </a:fontRef>
      </dsp:style>
    </dsp:sp>
    <dsp:sp modelId="{A515B6A9-0F0E-4A03-AF74-4E28BC797F55}">
      <dsp:nvSpPr>
        <dsp:cNvPr id="0" name=""/>
        <dsp:cNvSpPr/>
      </dsp:nvSpPr>
      <dsp:spPr bwMode="white">
        <a:xfrm>
          <a:off x="0" y="1361797"/>
          <a:ext cx="2241550" cy="56038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hemeClr val="accent1">
            <a:alpha val="90000"/>
            <a:tint val="40000"/>
          </a:schemeClr>
        </a:lnRef>
        <a:fillRef idx="1">
          <a:schemeClr val="accent1">
            <a:alpha val="90000"/>
            <a:tint val="40000"/>
          </a:schemeClr>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1600200">
            <a:lnSpc>
              <a:spcPct val="100000"/>
            </a:lnSpc>
            <a:spcBef>
              <a:spcPct val="0"/>
            </a:spcBef>
            <a:spcAft>
              <a:spcPct val="35000"/>
            </a:spcAft>
            <a:buNone/>
          </a:pPr>
          <a:r>
            <a:rPr lang="en-IN" altLang="en-US" sz="3600" kern="1200">
              <a:solidFill>
                <a:schemeClr val="dk1"/>
              </a:solidFill>
              <a:sym typeface="+mn-ea"/>
            </a:rPr>
            <a:t>Data gathering</a:t>
          </a:r>
          <a:endParaRPr lang="en-IN" altLang="en-US" sz="3600" kern="1200">
            <a:solidFill>
              <a:schemeClr val="dk1"/>
            </a:solidFill>
          </a:endParaRPr>
        </a:p>
      </dsp:txBody>
      <dsp:txXfrm>
        <a:off x="0" y="1361797"/>
        <a:ext cx="2241550" cy="560388"/>
      </dsp:txXfrm>
    </dsp:sp>
    <dsp:sp modelId="{5CA6E640-AD0C-4D86-AD56-CD0296B4CD73}">
      <dsp:nvSpPr>
        <dsp:cNvPr id="0" name=""/>
        <dsp:cNvSpPr/>
      </dsp:nvSpPr>
      <dsp:spPr bwMode="white">
        <a:xfrm rot="5399999">
          <a:off x="1071741" y="1971219"/>
          <a:ext cx="98068" cy="9806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hemeClr val="accent1">
            <a:tint val="60000"/>
          </a:schemeClr>
        </a:lnRef>
        <a:fillRef idx="1">
          <a:schemeClr val="accent1">
            <a:tint val="60000"/>
          </a:schemeClr>
        </a:fillRef>
        <a:effectRef idx="0">
          <a:scrgbClr r="0" g="0" b="0"/>
        </a:effectRef>
        <a:fontRef idx="minor">
          <a:schemeClr val="lt1"/>
        </a:fontRef>
      </dsp:style>
    </dsp:sp>
    <dsp:sp modelId="{090AF1B6-C33E-433B-AD79-DE435B62D85C}">
      <dsp:nvSpPr>
        <dsp:cNvPr id="0" name=""/>
        <dsp:cNvSpPr/>
      </dsp:nvSpPr>
      <dsp:spPr bwMode="white">
        <a:xfrm>
          <a:off x="0" y="2118320"/>
          <a:ext cx="2241550" cy="56038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hemeClr val="accent1">
            <a:alpha val="90000"/>
            <a:tint val="40000"/>
          </a:schemeClr>
        </a:lnRef>
        <a:fillRef idx="1">
          <a:schemeClr val="accent1">
            <a:alpha val="90000"/>
            <a:tint val="40000"/>
          </a:schemeClr>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1600200">
            <a:lnSpc>
              <a:spcPct val="100000"/>
            </a:lnSpc>
            <a:spcBef>
              <a:spcPct val="0"/>
            </a:spcBef>
            <a:spcAft>
              <a:spcPct val="35000"/>
            </a:spcAft>
            <a:buNone/>
          </a:pPr>
          <a:r>
            <a:rPr lang="en-IN" altLang="en-US" sz="3600" kern="1200">
              <a:solidFill>
                <a:schemeClr val="dk1"/>
              </a:solidFill>
              <a:sym typeface="+mn-ea"/>
            </a:rPr>
            <a:t>Classification / Clustering</a:t>
          </a:r>
        </a:p>
      </dsp:txBody>
      <dsp:txXfrm>
        <a:off x="0" y="2118320"/>
        <a:ext cx="2241550" cy="560388"/>
      </dsp:txXfrm>
    </dsp:sp>
    <dsp:sp modelId="{CBBB2A73-D5B5-45D0-9971-D12CDE9AB11C}">
      <dsp:nvSpPr>
        <dsp:cNvPr id="0" name=""/>
        <dsp:cNvSpPr/>
      </dsp:nvSpPr>
      <dsp:spPr bwMode="white">
        <a:xfrm rot="5399999">
          <a:off x="1071741" y="2727742"/>
          <a:ext cx="98068" cy="98068"/>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hemeClr val="accent1">
            <a:tint val="60000"/>
          </a:schemeClr>
        </a:lnRef>
        <a:fillRef idx="1">
          <a:schemeClr val="accent1">
            <a:tint val="60000"/>
          </a:schemeClr>
        </a:fillRef>
        <a:effectRef idx="0">
          <a:scrgbClr r="0" g="0" b="0"/>
        </a:effectRef>
        <a:fontRef idx="minor">
          <a:schemeClr val="lt1"/>
        </a:fontRef>
      </dsp:style>
    </dsp:sp>
    <dsp:sp modelId="{4E430678-3F58-43BE-9E25-19B8B51FE06A}">
      <dsp:nvSpPr>
        <dsp:cNvPr id="0" name=""/>
        <dsp:cNvSpPr/>
      </dsp:nvSpPr>
      <dsp:spPr bwMode="white">
        <a:xfrm>
          <a:off x="0" y="2874843"/>
          <a:ext cx="2241550" cy="560388"/>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hemeClr val="accent1">
            <a:alpha val="90000"/>
            <a:tint val="40000"/>
          </a:schemeClr>
        </a:lnRef>
        <a:fillRef idx="1">
          <a:schemeClr val="accent1">
            <a:alpha val="90000"/>
            <a:tint val="40000"/>
          </a:schemeClr>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1600200">
            <a:lnSpc>
              <a:spcPct val="100000"/>
            </a:lnSpc>
            <a:spcBef>
              <a:spcPct val="0"/>
            </a:spcBef>
            <a:spcAft>
              <a:spcPct val="35000"/>
            </a:spcAft>
            <a:buNone/>
          </a:pPr>
          <a:r>
            <a:rPr sz="3600" kern="1200">
              <a:solidFill>
                <a:schemeClr val="dk1"/>
              </a:solidFill>
              <a:sym typeface="+mn-ea"/>
            </a:rPr>
            <a:t>P</a:t>
          </a:r>
          <a:r>
            <a:rPr lang="en-IN" altLang="en-US" sz="3600" kern="1200">
              <a:solidFill>
                <a:schemeClr val="dk1"/>
              </a:solidFill>
              <a:sym typeface="+mn-ea"/>
            </a:rPr>
            <a:t>rediction / Forcast</a:t>
          </a:r>
          <a:endParaRPr lang="en-IN" altLang="en-US" sz="3600" kern="1200">
            <a:solidFill>
              <a:schemeClr val="dk1"/>
            </a:solidFill>
          </a:endParaRPr>
        </a:p>
      </dsp:txBody>
      <dsp:txXfrm>
        <a:off x="0" y="2874843"/>
        <a:ext cx="2241550" cy="56038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rSet qsTypeId="urn:microsoft.com/office/officeart/2005/8/quickstyle/simple5"/>
        </dgm:pt>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param type="vertAlign" val="mid"/>
          <dgm:param type="nodeHorzAlign" val="l"/>
          <dgm:param type="fallback" val="2D"/>
        </dgm:alg>
      </dgm:if>
      <dgm:else name="Name3">
        <dgm:alg type="lin">
          <dgm:param type="linDir" val="fromR"/>
          <dgm:param type="nodeVertAlign" val="t"/>
          <dgm:param type="vertAlign" val="mid"/>
          <dgm:param type="nodeHorzAlign" val="r"/>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VertAlign" val="t"/>
              <dgm:param type="nodeHorzAlign" val="ctr"/>
              <dgm:param type="fallback" val="2D"/>
            </dgm:alg>
          </dgm:if>
          <dgm:else name="Name7">
            <dgm:alg type="lin">
              <dgm:param type="linDir" val="fromT"/>
              <dgm:param type="nodeVertAlign" val="t"/>
              <dgm:param type="nodeHorzAlign" val="ctr"/>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t>2024-11-04</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t>‹#›</a:t>
            </a:fld>
            <a:endParaRPr lang="ko-K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t>2024-11-04</a:t>
            </a:fld>
            <a:endParaRPr lang="ko-KR" altLang="en-US"/>
          </a:p>
        </p:txBody>
      </p:sp>
      <p:sp>
        <p:nvSpPr>
          <p:cNvPr id="4" name="슬라이드 이미지 개체 틀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t>‹#›</a:t>
            </a:fld>
            <a:endParaRPr lang="ko-KR" altLang="en-US"/>
          </a:p>
        </p:txBody>
      </p:sp>
    </p:spTree>
  </p:cSld>
  <p:clrMap bg1="lt1" tx1="dk1" bg2="lt2" tx2="dk2" accent1="accent1" accent2="accent2" accent3="accent3" accent4="accent4" accent5="accent5" accent6="accent6" hlink="hlink" folHlink="folHlink"/>
  <p:notesStyle>
    <a:lvl1pPr marL="0" algn="l" defTabSz="995680" rtl="0" eaLnBrk="1" latinLnBrk="1" hangingPunct="1">
      <a:defRPr sz="1300" kern="1200">
        <a:solidFill>
          <a:schemeClr val="tx1"/>
        </a:solidFill>
        <a:latin typeface="+mn-lt"/>
        <a:ea typeface="+mn-ea"/>
        <a:cs typeface="+mn-cs"/>
      </a:defRPr>
    </a:lvl1pPr>
    <a:lvl2pPr marL="497840" algn="l" defTabSz="995680" rtl="0" eaLnBrk="1" latinLnBrk="1" hangingPunct="1">
      <a:defRPr sz="1300" kern="1200">
        <a:solidFill>
          <a:schemeClr val="tx1"/>
        </a:solidFill>
        <a:latin typeface="+mn-lt"/>
        <a:ea typeface="+mn-ea"/>
        <a:cs typeface="+mn-cs"/>
      </a:defRPr>
    </a:lvl2pPr>
    <a:lvl3pPr marL="995680" algn="l" defTabSz="995680" rtl="0" eaLnBrk="1" latinLnBrk="1" hangingPunct="1">
      <a:defRPr sz="1300" kern="1200">
        <a:solidFill>
          <a:schemeClr val="tx1"/>
        </a:solidFill>
        <a:latin typeface="+mn-lt"/>
        <a:ea typeface="+mn-ea"/>
        <a:cs typeface="+mn-cs"/>
      </a:defRPr>
    </a:lvl3pPr>
    <a:lvl4pPr marL="1493520" algn="l" defTabSz="995680" rtl="0" eaLnBrk="1" latinLnBrk="1" hangingPunct="1">
      <a:defRPr sz="1300" kern="1200">
        <a:solidFill>
          <a:schemeClr val="tx1"/>
        </a:solidFill>
        <a:latin typeface="+mn-lt"/>
        <a:ea typeface="+mn-ea"/>
        <a:cs typeface="+mn-cs"/>
      </a:defRPr>
    </a:lvl4pPr>
    <a:lvl5pPr marL="1991360" algn="l" defTabSz="995680" rtl="0" eaLnBrk="1" latinLnBrk="1" hangingPunct="1">
      <a:defRPr sz="1300" kern="1200">
        <a:solidFill>
          <a:schemeClr val="tx1"/>
        </a:solidFill>
        <a:latin typeface="+mn-lt"/>
        <a:ea typeface="+mn-ea"/>
        <a:cs typeface="+mn-cs"/>
      </a:defRPr>
    </a:lvl5pPr>
    <a:lvl6pPr marL="2489200" algn="l" defTabSz="995680" rtl="0" eaLnBrk="1" latinLnBrk="1" hangingPunct="1">
      <a:defRPr sz="1300" kern="1200">
        <a:solidFill>
          <a:schemeClr val="tx1"/>
        </a:solidFill>
        <a:latin typeface="+mn-lt"/>
        <a:ea typeface="+mn-ea"/>
        <a:cs typeface="+mn-cs"/>
      </a:defRPr>
    </a:lvl6pPr>
    <a:lvl7pPr marL="2987040" algn="l" defTabSz="995680" rtl="0" eaLnBrk="1" latinLnBrk="1" hangingPunct="1">
      <a:defRPr sz="1300" kern="1200">
        <a:solidFill>
          <a:schemeClr val="tx1"/>
        </a:solidFill>
        <a:latin typeface="+mn-lt"/>
        <a:ea typeface="+mn-ea"/>
        <a:cs typeface="+mn-cs"/>
      </a:defRPr>
    </a:lvl7pPr>
    <a:lvl8pPr marL="3484880" algn="l" defTabSz="995680" rtl="0" eaLnBrk="1" latinLnBrk="1" hangingPunct="1">
      <a:defRPr sz="1300" kern="1200">
        <a:solidFill>
          <a:schemeClr val="tx1"/>
        </a:solidFill>
        <a:latin typeface="+mn-lt"/>
        <a:ea typeface="+mn-ea"/>
        <a:cs typeface="+mn-cs"/>
      </a:defRPr>
    </a:lvl8pPr>
    <a:lvl9pPr marL="3982720" algn="l" defTabSz="99568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2588" y="685800"/>
            <a:ext cx="6092825"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1</a:t>
            </a:fld>
            <a:endParaRPr lang="ko-KR"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3</a:t>
            </a:fld>
            <a:endParaRPr lang="ko-KR"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5</a:t>
            </a:fld>
            <a:endParaRPr lang="ko-KR"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12</a:t>
            </a:fld>
            <a:endParaRPr lang="ko-KR"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13</a:t>
            </a:fld>
            <a:endParaRPr lang="ko-KR"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t>17</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t>2024-11-04</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t>‹#›</a:t>
            </a:fld>
            <a:endParaRPr lang="ko-KR" altLang="en-US"/>
          </a:p>
        </p:txBody>
      </p:sp>
      <p:sp>
        <p:nvSpPr>
          <p:cNvPr id="14" name="부제목 2"/>
          <p:cNvSpPr>
            <a:spLocks noGrp="1"/>
          </p:cNvSpPr>
          <p:nvPr>
            <p:ph type="subTitle" idx="1"/>
          </p:nvPr>
        </p:nvSpPr>
        <p:spPr>
          <a:xfrm>
            <a:off x="6455247" y="5041547"/>
            <a:ext cx="5184576" cy="836519"/>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chemeClr val="bg1"/>
                </a:solidFill>
                <a:effectLst/>
                <a:latin typeface="+mj-lt"/>
                <a:ea typeface="Malgun Gothic" panose="020B0503020000020004" pitchFamily="50" charset="-127"/>
                <a:cs typeface="+mj-cs"/>
              </a:defRPr>
            </a:lvl1pPr>
            <a:lvl2pPr marL="497840" indent="0" algn="ctr">
              <a:buNone/>
              <a:defRPr>
                <a:solidFill>
                  <a:schemeClr val="tx1">
                    <a:tint val="75000"/>
                  </a:schemeClr>
                </a:solidFill>
              </a:defRPr>
            </a:lvl2pPr>
            <a:lvl3pPr marL="995680" indent="0" algn="ctr">
              <a:buNone/>
              <a:defRPr>
                <a:solidFill>
                  <a:schemeClr val="tx1">
                    <a:tint val="75000"/>
                  </a:schemeClr>
                </a:solidFill>
              </a:defRPr>
            </a:lvl3pPr>
            <a:lvl4pPr marL="1493520" indent="0" algn="ctr">
              <a:buNone/>
              <a:defRPr>
                <a:solidFill>
                  <a:schemeClr val="tx1">
                    <a:tint val="75000"/>
                  </a:schemeClr>
                </a:solidFill>
              </a:defRPr>
            </a:lvl4pPr>
            <a:lvl5pPr marL="1991360" indent="0" algn="ctr">
              <a:buNone/>
              <a:defRPr>
                <a:solidFill>
                  <a:schemeClr val="tx1">
                    <a:tint val="75000"/>
                  </a:schemeClr>
                </a:solidFill>
              </a:defRPr>
            </a:lvl5pPr>
            <a:lvl6pPr marL="2489200" indent="0" algn="ctr">
              <a:buNone/>
              <a:defRPr>
                <a:solidFill>
                  <a:schemeClr val="tx1">
                    <a:tint val="75000"/>
                  </a:schemeClr>
                </a:solidFill>
              </a:defRPr>
            </a:lvl6pPr>
            <a:lvl7pPr marL="2987040" indent="0" algn="ctr">
              <a:buNone/>
              <a:defRPr>
                <a:solidFill>
                  <a:schemeClr val="tx1">
                    <a:tint val="75000"/>
                  </a:schemeClr>
                </a:solidFill>
              </a:defRPr>
            </a:lvl7pPr>
            <a:lvl8pPr marL="3484880" indent="0" algn="ctr">
              <a:buNone/>
              <a:defRPr>
                <a:solidFill>
                  <a:schemeClr val="tx1">
                    <a:tint val="75000"/>
                  </a:schemeClr>
                </a:solidFill>
              </a:defRPr>
            </a:lvl8pPr>
            <a:lvl9pPr marL="3982720"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6095206" y="2953315"/>
            <a:ext cx="5616624" cy="1984790"/>
          </a:xfrm>
          <a:noFill/>
          <a:ln w="9525">
            <a:noFill/>
            <a:miter lim="800000"/>
          </a:ln>
        </p:spPr>
        <p:txBody>
          <a:bodyPr vert="horz" wrap="square" lIns="99569" tIns="49785" rIns="99569" bIns="49785" numCol="1" rtlCol="0" anchor="t" anchorCtr="0" compatLnSpc="1">
            <a:noAutofit/>
          </a:bodyPr>
          <a:lstStyle>
            <a:lvl1pPr marL="0" indent="0" algn="r"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Malgun Gothic"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t>2024-11-04</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t>2024-11-04</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15" name="내용 개체 틀 2"/>
          <p:cNvSpPr>
            <a:spLocks noGrp="1"/>
          </p:cNvSpPr>
          <p:nvPr>
            <p:ph idx="1" hasCustomPrompt="1"/>
          </p:nvPr>
        </p:nvSpPr>
        <p:spPr>
          <a:xfrm>
            <a:off x="609521" y="1485579"/>
            <a:ext cx="10971372" cy="4824535"/>
          </a:xfrm>
        </p:spPr>
        <p:txBody>
          <a:bodyPr>
            <a:normAutofit/>
          </a:bodyPr>
          <a:lstStyle>
            <a:lvl1pPr algn="l">
              <a:buNone/>
              <a:defRPr sz="2000" i="1" baseline="0">
                <a:solidFill>
                  <a:schemeClr val="tx1">
                    <a:lumMod val="95000"/>
                    <a:lumOff val="5000"/>
                  </a:schemeClr>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 with your own text</a:t>
            </a:r>
            <a:endParaRPr lang="ko-KR" altLang="en-US" dirty="0"/>
          </a:p>
        </p:txBody>
      </p:sp>
      <p:sp>
        <p:nvSpPr>
          <p:cNvPr id="14" name="제목 1"/>
          <p:cNvSpPr>
            <a:spLocks noGrp="1"/>
          </p:cNvSpPr>
          <p:nvPr>
            <p:ph type="title" hasCustomPrompt="1"/>
          </p:nvPr>
        </p:nvSpPr>
        <p:spPr>
          <a:xfrm>
            <a:off x="609520" y="189434"/>
            <a:ext cx="10971373"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rgbClr val="252A85"/>
                </a:solidFill>
                <a:effectLst/>
                <a:latin typeface="+mj-lt"/>
                <a:ea typeface="Malgun Gothic" panose="020B0503020000020004"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t>2024-11-04</a:t>
            </a:fld>
            <a:endParaRPr lang="ko-KR" altLang="en-US"/>
          </a:p>
        </p:txBody>
      </p:sp>
      <p:sp>
        <p:nvSpPr>
          <p:cNvPr id="13"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4" name="날짜 개체 틀 3"/>
          <p:cNvSpPr>
            <a:spLocks noGrp="1"/>
          </p:cNvSpPr>
          <p:nvPr>
            <p:ph type="dt" sz="half" idx="10"/>
          </p:nvPr>
        </p:nvSpPr>
        <p:spPr>
          <a:xfrm>
            <a:off x="609521" y="6502342"/>
            <a:ext cx="2844430" cy="220692"/>
          </a:xfrm>
        </p:spPr>
        <p:txBody>
          <a:bodyPr/>
          <a:lstStyle>
            <a:lvl1pPr>
              <a:defRPr>
                <a:latin typeface="+mj-lt"/>
              </a:defRPr>
            </a:lvl1pPr>
          </a:lstStyle>
          <a:p>
            <a:fld id="{ED3D6733-6F27-4404-AB51-585418F146E5}" type="datetimeFigureOut">
              <a:rPr lang="ko-KR" altLang="en-US" smtClean="0"/>
              <a:t>2024-11-04</a:t>
            </a:fld>
            <a:endParaRPr lang="ko-KR" altLang="en-US"/>
          </a:p>
        </p:txBody>
      </p:sp>
      <p:sp>
        <p:nvSpPr>
          <p:cNvPr id="5" name="바닥글 개체 틀 4"/>
          <p:cNvSpPr>
            <a:spLocks noGrp="1"/>
          </p:cNvSpPr>
          <p:nvPr>
            <p:ph type="ftr" sz="quarter" idx="11"/>
          </p:nvPr>
        </p:nvSpPr>
        <p:spPr>
          <a:xfrm>
            <a:off x="4165059" y="6502342"/>
            <a:ext cx="3860297" cy="220692"/>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6463" y="6502342"/>
            <a:ext cx="2844430" cy="220692"/>
          </a:xfrm>
        </p:spPr>
        <p:txBody>
          <a:bodyPr/>
          <a:lstStyle>
            <a:lvl1pPr>
              <a:defRPr>
                <a:latin typeface="+mj-lt"/>
              </a:defRPr>
            </a:lvl1pPr>
          </a:lstStyle>
          <a:p>
            <a:fld id="{EE6BC638-39B7-4287-91A7-2A3DDA573295}" type="slidenum">
              <a:rPr lang="ko-KR" altLang="en-US" smtClean="0"/>
              <a:t>‹#›</a:t>
            </a:fld>
            <a:endParaRPr lang="ko-KR" altLang="en-US"/>
          </a:p>
        </p:txBody>
      </p:sp>
      <p:sp>
        <p:nvSpPr>
          <p:cNvPr id="15" name="제목 1"/>
          <p:cNvSpPr>
            <a:spLocks noGrp="1"/>
          </p:cNvSpPr>
          <p:nvPr>
            <p:ph type="title" hasCustomPrompt="1"/>
          </p:nvPr>
        </p:nvSpPr>
        <p:spPr>
          <a:xfrm>
            <a:off x="609521" y="189434"/>
            <a:ext cx="10971372" cy="798753"/>
          </a:xfrm>
        </p:spPr>
        <p:txBody>
          <a:bodyPr vert="horz" lIns="99569" tIns="49785" rIns="99569" bIns="49785" rtlCol="0" anchor="ctr">
            <a:normAutofit/>
          </a:bodyPr>
          <a:lstStyle>
            <a:lvl1pPr algn="l" defTabSz="995680" rtl="0" eaLnBrk="1" latinLnBrk="1" hangingPunct="1">
              <a:spcBef>
                <a:spcPct val="0"/>
              </a:spcBef>
              <a:buNone/>
              <a:defRPr lang="ko-KR" altLang="en-US" sz="4000" b="1" kern="1200" baseline="0" dirty="0">
                <a:solidFill>
                  <a:srgbClr val="252A85"/>
                </a:solidFill>
                <a:effectLst/>
                <a:latin typeface="+mj-lt"/>
                <a:ea typeface="Malgun Gothic" panose="020B0503020000020004"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521" y="1485578"/>
            <a:ext cx="10971372" cy="4824535"/>
          </a:xfrm>
        </p:spPr>
        <p:txBody>
          <a:bodyPr>
            <a:normAutofit/>
          </a:bodyPr>
          <a:lstStyle>
            <a:lvl1pPr algn="l">
              <a:buNone/>
              <a:defRPr sz="2000" i="1" baseline="0">
                <a:solidFill>
                  <a:srgbClr val="252A85"/>
                </a:solidFill>
                <a:latin typeface="+mj-lt"/>
                <a:ea typeface="Malgun Gothic" panose="020B0503020000020004" pitchFamily="50" charset="-127"/>
              </a:defRPr>
            </a:lvl1pPr>
            <a:lvl2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2pPr>
            <a:lvl3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3pPr>
            <a:lvl4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4pPr>
            <a:lvl5pPr algn="l">
              <a:buNone/>
              <a:defRPr sz="2500" baseline="0">
                <a:solidFill>
                  <a:schemeClr val="tx1">
                    <a:lumMod val="75000"/>
                    <a:lumOff val="25000"/>
                  </a:schemeClr>
                </a:solidFill>
                <a:latin typeface="Noto Sans" panose="020B0502040504020204" pitchFamily="34" charset="0"/>
                <a:ea typeface="Malgun Gothic" panose="020B0503020000020004" pitchFamily="50" charset="-127"/>
              </a:defRPr>
            </a:lvl5pPr>
          </a:lstStyle>
          <a:p>
            <a:pPr lvl="0"/>
            <a:r>
              <a:rPr lang="en-US" altLang="ko-KR" dirty="0"/>
              <a:t>Replace with your own text</a:t>
            </a:r>
            <a:endParaRPr lang="ko-KR"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 y="1240"/>
            <a:ext cx="12190401" cy="68571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t>2024-11-04</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t>‹#›</a:t>
            </a:fld>
            <a:endParaRPr lang="ko-KR" altLang="en-US"/>
          </a:p>
        </p:txBody>
      </p:sp>
      <p:sp>
        <p:nvSpPr>
          <p:cNvPr id="8" name="제목 1"/>
          <p:cNvSpPr>
            <a:spLocks noGrp="1"/>
          </p:cNvSpPr>
          <p:nvPr>
            <p:ph type="ctrTitle"/>
          </p:nvPr>
        </p:nvSpPr>
        <p:spPr>
          <a:xfrm>
            <a:off x="3070870" y="4149874"/>
            <a:ext cx="9217024" cy="1224136"/>
          </a:xfrm>
          <a:noFill/>
          <a:ln w="9525">
            <a:noFill/>
            <a:miter lim="800000"/>
          </a:ln>
        </p:spPr>
        <p:txBody>
          <a:bodyPr vert="horz" wrap="square" lIns="99569" tIns="49785" rIns="99569" bIns="49785" numCol="1" rtlCol="0" anchor="t" anchorCtr="0" compatLnSpc="1">
            <a:noAutofit/>
          </a:bodyPr>
          <a:lstStyle>
            <a:lvl1pPr marL="0" indent="0" algn="l" defTabSz="995680"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Malgun Gothic"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0">
          <a:gsLst>
            <a:gs pos="0">
              <a:srgbClr val="012D86"/>
            </a:gs>
            <a:gs pos="100000">
              <a:srgbClr val="0E2557"/>
            </a:gs>
          </a:gsLst>
          <a:lin ang="5400000" scaled="0"/>
        </a:gra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521" y="19030"/>
            <a:ext cx="10971372" cy="797093"/>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521" y="1062267"/>
            <a:ext cx="10971372" cy="5287636"/>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521" y="6430887"/>
            <a:ext cx="2844430" cy="292147"/>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t>2024-11-04</a:t>
            </a:fld>
            <a:endParaRPr lang="ko-KR" altLang="en-US"/>
          </a:p>
        </p:txBody>
      </p:sp>
      <p:sp>
        <p:nvSpPr>
          <p:cNvPr id="5" name="바닥글 개체 틀 4"/>
          <p:cNvSpPr>
            <a:spLocks noGrp="1"/>
          </p:cNvSpPr>
          <p:nvPr>
            <p:ph type="ftr" sz="quarter" idx="3"/>
          </p:nvPr>
        </p:nvSpPr>
        <p:spPr>
          <a:xfrm>
            <a:off x="4165059" y="6430887"/>
            <a:ext cx="3860297" cy="292147"/>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6463" y="6430887"/>
            <a:ext cx="2844430" cy="292147"/>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95680" rtl="0" eaLnBrk="1" latinLnBrk="1" hangingPunct="1">
        <a:spcBef>
          <a:spcPct val="0"/>
        </a:spcBef>
        <a:buNone/>
        <a:defRPr lang="ko-KR" altLang="en-US" sz="3800" kern="1200">
          <a:solidFill>
            <a:sysClr val="windowText" lastClr="000000"/>
          </a:solidFill>
          <a:latin typeface="Malgun Gothic" panose="020B0503020000020004" pitchFamily="50" charset="-127"/>
          <a:ea typeface="Malgun Gothic" panose="020B0503020000020004" pitchFamily="50" charset="-127"/>
          <a:cs typeface="+mj-cs"/>
        </a:defRPr>
      </a:lvl1pPr>
    </p:titleStyle>
    <p:bodyStyle>
      <a:lvl1pPr marL="373380" indent="-373380" algn="l" defTabSz="995680" rtl="0" eaLnBrk="1" latinLnBrk="1" hangingPunct="1">
        <a:spcBef>
          <a:spcPct val="20000"/>
        </a:spcBef>
        <a:buFont typeface="Arial" panose="020B0604020202020204" pitchFamily="34" charset="0"/>
        <a:buChar char="•"/>
        <a:defRPr lang="ko-KR" altLang="en-US" sz="2700" kern="1200" smtClean="0">
          <a:solidFill>
            <a:schemeClr val="tx1"/>
          </a:solidFill>
          <a:latin typeface="Malgun Gothic" panose="020B0503020000020004" pitchFamily="50" charset="-127"/>
          <a:ea typeface="Malgun Gothic" panose="020B0503020000020004" pitchFamily="50" charset="-127"/>
          <a:cs typeface="+mn-cs"/>
        </a:defRPr>
      </a:lvl1pPr>
      <a:lvl2pPr marL="808990" indent="-31115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2pPr>
      <a:lvl3pPr marL="124460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3pPr>
      <a:lvl4pPr marL="1742440" indent="-248920" algn="l" defTabSz="995680" rtl="0" eaLnBrk="1" latinLnBrk="1" hangingPunct="1">
        <a:spcBef>
          <a:spcPct val="20000"/>
        </a:spcBef>
        <a:buFont typeface="Arial" panose="020B0604020202020204" pitchFamily="34" charset="0"/>
        <a:buChar char="–"/>
        <a:defRPr lang="ko-KR" altLang="en-US" sz="2000" kern="1200" smtClean="0">
          <a:solidFill>
            <a:schemeClr val="tx1"/>
          </a:solidFill>
          <a:latin typeface="Malgun Gothic" panose="020B0503020000020004" pitchFamily="50" charset="-127"/>
          <a:ea typeface="Malgun Gothic" panose="020B0503020000020004" pitchFamily="50" charset="-127"/>
          <a:cs typeface="+mn-cs"/>
        </a:defRPr>
      </a:lvl4pPr>
      <a:lvl5pPr marL="2240280" indent="-248920" algn="l" defTabSz="995680" rtl="0" eaLnBrk="1" latinLnBrk="1" hangingPunct="1">
        <a:spcBef>
          <a:spcPct val="20000"/>
        </a:spcBef>
        <a:buFont typeface="Arial" panose="020B0604020202020204" pitchFamily="34" charset="0"/>
        <a:buChar char="»"/>
        <a:defRPr lang="ko-KR" altLang="en-US" sz="2000" kern="1200">
          <a:solidFill>
            <a:schemeClr val="tx1"/>
          </a:solidFill>
          <a:latin typeface="Malgun Gothic" panose="020B0503020000020004" pitchFamily="50" charset="-127"/>
          <a:ea typeface="Malgun Gothic" panose="020B0503020000020004" pitchFamily="50" charset="-127"/>
          <a:cs typeface="+mn-cs"/>
        </a:defRPr>
      </a:lvl5pPr>
      <a:lvl6pPr marL="273812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3596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3380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31640" indent="-248920" algn="l" defTabSz="995680" rtl="0" eaLnBrk="1" latinLnBrk="1"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ko-KR"/>
      </a:defPPr>
      <a:lvl1pPr marL="0" algn="l" defTabSz="995680" rtl="0" eaLnBrk="1" latinLnBrk="1" hangingPunct="1">
        <a:defRPr sz="2000" kern="1200">
          <a:solidFill>
            <a:schemeClr val="tx1"/>
          </a:solidFill>
          <a:latin typeface="+mn-lt"/>
          <a:ea typeface="+mn-ea"/>
          <a:cs typeface="+mn-cs"/>
        </a:defRPr>
      </a:lvl1pPr>
      <a:lvl2pPr marL="497840" algn="l" defTabSz="995680" rtl="0" eaLnBrk="1" latinLnBrk="1" hangingPunct="1">
        <a:defRPr sz="2000" kern="1200">
          <a:solidFill>
            <a:schemeClr val="tx1"/>
          </a:solidFill>
          <a:latin typeface="+mn-lt"/>
          <a:ea typeface="+mn-ea"/>
          <a:cs typeface="+mn-cs"/>
        </a:defRPr>
      </a:lvl2pPr>
      <a:lvl3pPr marL="995680" algn="l" defTabSz="995680" rtl="0" eaLnBrk="1" latinLnBrk="1" hangingPunct="1">
        <a:defRPr sz="2000" kern="1200">
          <a:solidFill>
            <a:schemeClr val="tx1"/>
          </a:solidFill>
          <a:latin typeface="+mn-lt"/>
          <a:ea typeface="+mn-ea"/>
          <a:cs typeface="+mn-cs"/>
        </a:defRPr>
      </a:lvl3pPr>
      <a:lvl4pPr marL="1493520" algn="l" defTabSz="995680" rtl="0" eaLnBrk="1" latinLnBrk="1" hangingPunct="1">
        <a:defRPr sz="2000" kern="1200">
          <a:solidFill>
            <a:schemeClr val="tx1"/>
          </a:solidFill>
          <a:latin typeface="+mn-lt"/>
          <a:ea typeface="+mn-ea"/>
          <a:cs typeface="+mn-cs"/>
        </a:defRPr>
      </a:lvl4pPr>
      <a:lvl5pPr marL="1991360" algn="l" defTabSz="995680" rtl="0" eaLnBrk="1" latinLnBrk="1" hangingPunct="1">
        <a:defRPr sz="2000" kern="1200">
          <a:solidFill>
            <a:schemeClr val="tx1"/>
          </a:solidFill>
          <a:latin typeface="+mn-lt"/>
          <a:ea typeface="+mn-ea"/>
          <a:cs typeface="+mn-cs"/>
        </a:defRPr>
      </a:lvl5pPr>
      <a:lvl6pPr marL="2489200" algn="l" defTabSz="995680" rtl="0" eaLnBrk="1" latinLnBrk="1" hangingPunct="1">
        <a:defRPr sz="2000" kern="1200">
          <a:solidFill>
            <a:schemeClr val="tx1"/>
          </a:solidFill>
          <a:latin typeface="+mn-lt"/>
          <a:ea typeface="+mn-ea"/>
          <a:cs typeface="+mn-cs"/>
        </a:defRPr>
      </a:lvl6pPr>
      <a:lvl7pPr marL="2987040" algn="l" defTabSz="995680" rtl="0" eaLnBrk="1" latinLnBrk="1" hangingPunct="1">
        <a:defRPr sz="2000" kern="1200">
          <a:solidFill>
            <a:schemeClr val="tx1"/>
          </a:solidFill>
          <a:latin typeface="+mn-lt"/>
          <a:ea typeface="+mn-ea"/>
          <a:cs typeface="+mn-cs"/>
        </a:defRPr>
      </a:lvl7pPr>
      <a:lvl8pPr marL="3484880" algn="l" defTabSz="995680" rtl="0" eaLnBrk="1" latinLnBrk="1" hangingPunct="1">
        <a:defRPr sz="2000" kern="1200">
          <a:solidFill>
            <a:schemeClr val="tx1"/>
          </a:solidFill>
          <a:latin typeface="+mn-lt"/>
          <a:ea typeface="+mn-ea"/>
          <a:cs typeface="+mn-cs"/>
        </a:defRPr>
      </a:lvl8pPr>
      <a:lvl9pPr marL="3982720" algn="l" defTabSz="995680"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010920" y="425450"/>
            <a:ext cx="8052435" cy="1985010"/>
          </a:xfrm>
        </p:spPr>
        <p:txBody>
          <a:bodyPr/>
          <a:lstStyle/>
          <a:p>
            <a:r>
              <a:rPr lang="en-IN" altLang="ko-KR" b="1" dirty="0"/>
              <a:t>CRIME ANALYSIS AND </a:t>
            </a:r>
            <a:br>
              <a:rPr lang="en-IN" altLang="ko-KR" b="1" dirty="0"/>
            </a:br>
            <a:r>
              <a:rPr lang="en-IN" altLang="ko-KR" b="1" dirty="0"/>
              <a:t>PREDICTION</a:t>
            </a: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758" y="1773610"/>
            <a:ext cx="591263" cy="572977"/>
          </a:xfrm>
          <a:prstGeom prst="rect">
            <a:avLst/>
          </a:prstGeom>
        </p:spPr>
      </p:pic>
      <p:sp>
        <p:nvSpPr>
          <p:cNvPr id="3" name="Subtitle 2"/>
          <p:cNvSpPr>
            <a:spLocks noGrp="1"/>
          </p:cNvSpPr>
          <p:nvPr>
            <p:ph type="subTitle" idx="1"/>
          </p:nvPr>
        </p:nvSpPr>
        <p:spPr>
          <a:xfrm>
            <a:off x="6498590" y="4443730"/>
            <a:ext cx="5793105" cy="1508760"/>
          </a:xfrm>
        </p:spPr>
        <p:txBody>
          <a:bodyPr/>
          <a:lstStyle/>
          <a:p>
            <a:pPr algn="l"/>
            <a:r>
              <a:rPr lang="en-IN" sz="3200" b="1" dirty="0"/>
              <a:t>Prepared by:</a:t>
            </a:r>
            <a:endParaRPr lang="en-IN" sz="2800" dirty="0"/>
          </a:p>
          <a:p>
            <a:pPr algn="l"/>
            <a:r>
              <a:rPr lang="en-IN" sz="2400" b="1" dirty="0"/>
              <a:t>MUSATA LANEWALA </a:t>
            </a:r>
            <a:r>
              <a:rPr lang="en-IN" sz="2800" b="1" dirty="0"/>
              <a:t>- </a:t>
            </a:r>
            <a:r>
              <a:rPr lang="en-IN" sz="2800" dirty="0"/>
              <a:t>22C22033</a:t>
            </a:r>
          </a:p>
          <a:p>
            <a:pPr algn="l"/>
            <a:r>
              <a:rPr lang="en-IN" sz="2400" b="1" dirty="0"/>
              <a:t>MURTUZA MAHUDAWALA </a:t>
            </a:r>
            <a:r>
              <a:rPr lang="en-IN" sz="2800" dirty="0"/>
              <a:t>– 22C22011 </a:t>
            </a:r>
          </a:p>
          <a:p>
            <a:pPr algn="l"/>
            <a:r>
              <a:rPr lang="en-IN" sz="2400" b="1" dirty="0"/>
              <a:t>ABDEALI KHANRAHIM -  22C22009</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blinds(horizontal)">
                                      <p:cBhvr>
                                        <p:cTn id="7" dur="1000"/>
                                        <p:tgtEl>
                                          <p:spTgt spid="7"/>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 calcmode="lin" valueType="num">
                                      <p:cBhvr additive="base">
                                        <p:cTn id="10" dur="500"/>
                                        <p:tgtEl>
                                          <p:spTgt spid="3">
                                            <p:txEl>
                                              <p:pRg st="0" end="0"/>
                                            </p:txEl>
                                          </p:spTgt>
                                        </p:tgtEl>
                                        <p:attrNameLst>
                                          <p:attrName>ppt_x</p:attrName>
                                        </p:attrNameLst>
                                      </p:cBhvr>
                                      <p:tavLst>
                                        <p:tav tm="0">
                                          <p:val>
                                            <p:strVal val="#ppt_x+#ppt_w*1.125000"/>
                                          </p:val>
                                        </p:tav>
                                        <p:tav tm="100000">
                                          <p:val>
                                            <p:strVal val="#ppt_x"/>
                                          </p:val>
                                        </p:tav>
                                      </p:tavLst>
                                    </p:anim>
                                    <p:animEffect transition="in" filter="wipe(left)">
                                      <p:cBhvr>
                                        <p:cTn id="11" dur="500"/>
                                        <p:tgtEl>
                                          <p:spTgt spid="3">
                                            <p:txEl>
                                              <p:pRg st="0" end="0"/>
                                            </p:txEl>
                                          </p:spTgt>
                                        </p:tgtEl>
                                      </p:cBhvr>
                                    </p:animEffect>
                                  </p:childTnLst>
                                </p:cTn>
                              </p:par>
                              <p:par>
                                <p:cTn id="12" presetID="12" presetClass="entr" presetSubtype="2"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additive="base">
                                        <p:cTn id="14"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left)">
                                      <p:cBhvr>
                                        <p:cTn id="15" dur="500"/>
                                        <p:tgtEl>
                                          <p:spTgt spid="3">
                                            <p:txEl>
                                              <p:pRg st="1" end="1"/>
                                            </p:txEl>
                                          </p:spTgt>
                                        </p:tgtEl>
                                      </p:cBhvr>
                                    </p:animEffect>
                                  </p:childTnLst>
                                </p:cTn>
                              </p:par>
                              <p:par>
                                <p:cTn id="16" presetID="12" presetClass="entr" presetSubtype="2"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left)">
                                      <p:cBhvr>
                                        <p:cTn id="19" dur="500"/>
                                        <p:tgtEl>
                                          <p:spTgt spid="3">
                                            <p:txEl>
                                              <p:pRg st="2" end="2"/>
                                            </p:txEl>
                                          </p:spTgt>
                                        </p:tgtEl>
                                      </p:cBhvr>
                                    </p:animEffect>
                                  </p:childTnLst>
                                </p:cTn>
                              </p:par>
                              <p:par>
                                <p:cTn id="20" presetID="12" presetClass="entr" presetSubtype="2"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left)">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pic>
        <p:nvPicPr>
          <p:cNvPr id="7" name="Content Placeholder 3" descr="Screenshot (689)"/>
          <p:cNvPicPr>
            <a:picLocks noGrp="1" noChangeAspect="1"/>
          </p:cNvPicPr>
          <p:nvPr>
            <p:ph idx="1"/>
          </p:nvPr>
        </p:nvPicPr>
        <p:blipFill>
          <a:blip r:embed="rId2"/>
          <a:srcRect l="19422" t="30118" r="10877" b="25959"/>
          <a:stretch>
            <a:fillRect/>
          </a:stretch>
        </p:blipFill>
        <p:spPr>
          <a:xfrm>
            <a:off x="87630" y="88900"/>
            <a:ext cx="5829300" cy="2613025"/>
          </a:xfrm>
          <a:prstGeom prst="rect">
            <a:avLst/>
          </a:prstGeom>
        </p:spPr>
      </p:pic>
      <p:pic>
        <p:nvPicPr>
          <p:cNvPr id="8" name="Content Placeholder 3" descr="Screenshot (691)"/>
          <p:cNvPicPr>
            <a:picLocks noChangeAspect="1"/>
          </p:cNvPicPr>
          <p:nvPr/>
        </p:nvPicPr>
        <p:blipFill>
          <a:blip r:embed="rId3"/>
          <a:srcRect l="16713" t="27010" r="26523" b="14738"/>
          <a:stretch>
            <a:fillRect/>
          </a:stretch>
        </p:blipFill>
        <p:spPr>
          <a:xfrm>
            <a:off x="6212840" y="160655"/>
            <a:ext cx="5725795" cy="2540635"/>
          </a:xfrm>
          <a:prstGeom prst="rect">
            <a:avLst/>
          </a:prstGeom>
        </p:spPr>
      </p:pic>
      <p:pic>
        <p:nvPicPr>
          <p:cNvPr id="29" name="Picture 29" descr="Screenshot (696)"/>
          <p:cNvPicPr>
            <a:picLocks noChangeAspect="1"/>
          </p:cNvPicPr>
          <p:nvPr/>
        </p:nvPicPr>
        <p:blipFill>
          <a:blip r:embed="rId4"/>
          <a:srcRect l="14932" t="35561" r="63108" b="48380"/>
          <a:stretch>
            <a:fillRect/>
          </a:stretch>
        </p:blipFill>
        <p:spPr>
          <a:xfrm>
            <a:off x="3028950" y="3199765"/>
            <a:ext cx="5807075" cy="3010535"/>
          </a:xfrm>
          <a:prstGeom prst="rect">
            <a:avLst/>
          </a:prstGeom>
        </p:spPr>
      </p:pic>
      <p:sp>
        <p:nvSpPr>
          <p:cNvPr id="10" name="Text Box 9"/>
          <p:cNvSpPr txBox="1"/>
          <p:nvPr/>
        </p:nvSpPr>
        <p:spPr>
          <a:xfrm>
            <a:off x="731520" y="2800985"/>
            <a:ext cx="3038475" cy="398780"/>
          </a:xfrm>
          <a:prstGeom prst="rect">
            <a:avLst/>
          </a:prstGeom>
          <a:noFill/>
        </p:spPr>
        <p:txBody>
          <a:bodyPr wrap="square" rtlCol="0">
            <a:spAutoFit/>
          </a:bodyPr>
          <a:lstStyle/>
          <a:p>
            <a:r>
              <a:rPr lang="en-IN" altLang="en-US" b="1">
                <a:solidFill>
                  <a:schemeClr val="bg1"/>
                </a:solidFill>
              </a:rPr>
              <a:t>SARIMAX FORCASTING</a:t>
            </a:r>
          </a:p>
        </p:txBody>
      </p:sp>
      <p:sp>
        <p:nvSpPr>
          <p:cNvPr id="11" name="Text Box 10"/>
          <p:cNvSpPr txBox="1"/>
          <p:nvPr/>
        </p:nvSpPr>
        <p:spPr>
          <a:xfrm>
            <a:off x="6852285" y="2800985"/>
            <a:ext cx="3951605" cy="398780"/>
          </a:xfrm>
          <a:prstGeom prst="rect">
            <a:avLst/>
          </a:prstGeom>
          <a:noFill/>
        </p:spPr>
        <p:txBody>
          <a:bodyPr wrap="square" rtlCol="0">
            <a:spAutoFit/>
          </a:bodyPr>
          <a:lstStyle/>
          <a:p>
            <a:r>
              <a:rPr lang="en-IN" altLang="en-US" b="1">
                <a:solidFill>
                  <a:schemeClr val="bg1"/>
                </a:solidFill>
              </a:rPr>
              <a:t>PROPHET TIME SERIES FORCASTING</a:t>
            </a:r>
          </a:p>
        </p:txBody>
      </p:sp>
      <p:sp>
        <p:nvSpPr>
          <p:cNvPr id="12" name="Text Box 11"/>
          <p:cNvSpPr txBox="1"/>
          <p:nvPr/>
        </p:nvSpPr>
        <p:spPr>
          <a:xfrm>
            <a:off x="4466590" y="6295390"/>
            <a:ext cx="4588510" cy="398780"/>
          </a:xfrm>
          <a:prstGeom prst="rect">
            <a:avLst/>
          </a:prstGeom>
          <a:noFill/>
        </p:spPr>
        <p:txBody>
          <a:bodyPr wrap="square" rtlCol="0">
            <a:spAutoFit/>
          </a:bodyPr>
          <a:lstStyle/>
          <a:p>
            <a:r>
              <a:rPr lang="en-IN" altLang="en-US">
                <a:solidFill>
                  <a:schemeClr val="bg1"/>
                </a:solidFill>
              </a:rPr>
              <a:t>VERIFICATION TABLE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2" presetClass="entr" presetSubtype="4"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ppt_y</p:attrName>
                                        </p:attrNameLst>
                                      </p:cBhvr>
                                      <p:tavLst>
                                        <p:tav tm="0">
                                          <p:val>
                                            <p:strVal val="#ppt_y+#ppt_h*1.125000"/>
                                          </p:val>
                                        </p:tav>
                                        <p:tav tm="100000">
                                          <p:val>
                                            <p:strVal val="#ppt_y"/>
                                          </p:val>
                                        </p:tav>
                                      </p:tavLst>
                                    </p:anim>
                                    <p:animEffect transition="in" filter="wipe(up)">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sp>
        <p:nvSpPr>
          <p:cNvPr id="9" name="Text Box 8"/>
          <p:cNvSpPr txBox="1"/>
          <p:nvPr/>
        </p:nvSpPr>
        <p:spPr>
          <a:xfrm>
            <a:off x="832485" y="5956935"/>
            <a:ext cx="10901680" cy="460375"/>
          </a:xfrm>
          <a:prstGeom prst="rect">
            <a:avLst/>
          </a:prstGeom>
          <a:noFill/>
        </p:spPr>
        <p:txBody>
          <a:bodyPr wrap="square" rtlCol="0">
            <a:spAutoFit/>
          </a:bodyPr>
          <a:lstStyle/>
          <a:p>
            <a:r>
              <a:rPr lang="en-IN" altLang="en-US" sz="2400" b="1">
                <a:solidFill>
                  <a:schemeClr val="bg1"/>
                </a:solidFill>
              </a:rPr>
              <a:t>Differences between the original and the predictive model plotted in graphical manner</a:t>
            </a:r>
          </a:p>
        </p:txBody>
      </p:sp>
      <p:pic>
        <p:nvPicPr>
          <p:cNvPr id="62" name="Picture 62" descr="Screenshot (692)"/>
          <p:cNvPicPr>
            <a:picLocks noGrp="1" noChangeAspect="1"/>
          </p:cNvPicPr>
          <p:nvPr>
            <p:ph idx="1"/>
          </p:nvPr>
        </p:nvPicPr>
        <p:blipFill>
          <a:blip r:embed="rId2"/>
          <a:srcRect l="20630" t="23952" r="14538" b="19046"/>
          <a:stretch>
            <a:fillRect/>
          </a:stretch>
        </p:blipFill>
        <p:spPr>
          <a:xfrm>
            <a:off x="1243965" y="532765"/>
            <a:ext cx="9082405" cy="510984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09245" y="395605"/>
            <a:ext cx="7978775" cy="1005840"/>
          </a:xfrm>
        </p:spPr>
        <p:txBody>
          <a:bodyPr/>
          <a:lstStyle/>
          <a:p>
            <a:r>
              <a:rPr lang="en-IN" altLang="ko-KR" sz="4800" dirty="0"/>
              <a:t>07</a:t>
            </a:r>
            <a:br>
              <a:rPr lang="en-IN" altLang="ko-KR" sz="4800" dirty="0"/>
            </a:br>
            <a:r>
              <a:rPr lang="en-IN" altLang="ko-KR" sz="4800" dirty="0"/>
              <a:t>Classification</a:t>
            </a:r>
            <a:endParaRPr lang="en-IN" altLang="ko-KR" sz="4000" dirty="0"/>
          </a:p>
        </p:txBody>
      </p:sp>
      <p:sp>
        <p:nvSpPr>
          <p:cNvPr id="2" name="Text Box 1"/>
          <p:cNvSpPr txBox="1"/>
          <p:nvPr/>
        </p:nvSpPr>
        <p:spPr>
          <a:xfrm>
            <a:off x="6368415" y="267335"/>
            <a:ext cx="5734050" cy="5939155"/>
          </a:xfrm>
          <a:prstGeom prst="rect">
            <a:avLst/>
          </a:prstGeom>
          <a:noFill/>
        </p:spPr>
        <p:txBody>
          <a:bodyPr wrap="square" rtlCol="0">
            <a:spAutoFit/>
          </a:bodyPr>
          <a:lstStyle/>
          <a:p>
            <a:pPr marR="0" indent="0" defTabSz="914400" fontAlgn="base">
              <a:lnSpc>
                <a:spcPct val="200000"/>
              </a:lnSpc>
              <a:spcBef>
                <a:spcPct val="0"/>
              </a:spcBef>
              <a:spcAft>
                <a:spcPct val="0"/>
              </a:spcAft>
              <a:buClrTx/>
              <a:buSzTx/>
              <a:buFont typeface="+mj-lt"/>
              <a:buNone/>
            </a:pPr>
            <a:r>
              <a:rPr kumimoji="1" lang="en-IN" altLang="en-US" b="1" dirty="0">
                <a:solidFill>
                  <a:schemeClr val="bg1"/>
                </a:solidFill>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rPr>
              <a:t>Classification refers to a predictive modeling</a:t>
            </a:r>
          </a:p>
          <a:p>
            <a:pPr marR="0" indent="0" defTabSz="914400" fontAlgn="base">
              <a:lnSpc>
                <a:spcPct val="200000"/>
              </a:lnSpc>
              <a:spcBef>
                <a:spcPct val="0"/>
              </a:spcBef>
              <a:spcAft>
                <a:spcPct val="0"/>
              </a:spcAft>
              <a:buClrTx/>
              <a:buSzTx/>
              <a:buFont typeface="+mj-lt"/>
              <a:buNone/>
            </a:pPr>
            <a:r>
              <a:rPr kumimoji="1" lang="en-IN" altLang="en-US" b="1" dirty="0">
                <a:solidFill>
                  <a:schemeClr val="bg1"/>
                </a:solidFill>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rPr>
              <a:t>problem where a class label is predicted for a given example of input data.</a:t>
            </a:r>
          </a:p>
          <a:p>
            <a:pPr marL="342900" marR="0" indent="-342900" defTabSz="914400" fontAlgn="base">
              <a:lnSpc>
                <a:spcPct val="200000"/>
              </a:lnSpc>
              <a:spcBef>
                <a:spcPct val="0"/>
              </a:spcBef>
              <a:spcAft>
                <a:spcPct val="0"/>
              </a:spcAft>
              <a:buClrTx/>
              <a:buSzTx/>
              <a:buFont typeface="Arial" panose="020B0604020202020204" pitchFamily="34" charset="0"/>
              <a:buChar char="•"/>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In this project, we have used Rnadom Forest</a:t>
            </a: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Classification algorithm which operate by</a:t>
            </a: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constructing a multitude of decision trees at training</a:t>
            </a: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time and outputting the class that is the mode of the</a:t>
            </a: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classes or mean/average prediction of the individual</a:t>
            </a:r>
          </a:p>
          <a:p>
            <a:pPr marR="0" indent="0" defTabSz="914400" fontAlgn="base">
              <a:lnSpc>
                <a:spcPct val="200000"/>
              </a:lnSpc>
              <a:spcBef>
                <a:spcPct val="0"/>
              </a:spcBef>
              <a:spcAft>
                <a:spcPct val="0"/>
              </a:spcAft>
              <a:buClrTx/>
              <a:buSzTx/>
              <a:buFont typeface="Arial" panose="020B0604020202020204" pitchFamily="34" charset="0"/>
              <a:buNone/>
            </a:pPr>
            <a:r>
              <a:rPr kumimoji="1" lang="en-IN" altLang="en-US" b="1" dirty="0">
                <a:solidFill>
                  <a:schemeClr val="bg1"/>
                </a:solidFill>
                <a:effectLst>
                  <a:outerShdw blurRad="38100" dist="19050" dir="2700000" algn="tl" rotWithShape="0">
                    <a:schemeClr val="dk1">
                      <a:alpha val="40000"/>
                    </a:schemeClr>
                  </a:outerShdw>
                </a:effectLst>
                <a:ea typeface="MS UI Gothic" panose="020B0600070205080204" charset="-128"/>
                <a:cs typeface="+mn-lt"/>
              </a:rPr>
              <a:t>trees and have got an accuracy of 58.38%.</a:t>
            </a:r>
            <a:endParaRPr kumimoji="1" lang="en-IN" altLang="en-US" b="1" dirty="0">
              <a:solidFill>
                <a:schemeClr val="bg1"/>
              </a:solidFill>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endParaRPr>
          </a:p>
          <a:p>
            <a:endParaRPr kumimoji="1" lang="en-IN" altLang="en-US" b="1" dirty="0">
              <a:solidFill>
                <a:schemeClr val="bg1"/>
              </a:solidFill>
              <a:effectLst>
                <a:outerShdw blurRad="38100" dist="19050" dir="2700000" algn="tl" rotWithShape="0">
                  <a:schemeClr val="dk1">
                    <a:alpha val="40000"/>
                  </a:schemeClr>
                </a:outerShdw>
              </a:effectLst>
              <a:latin typeface="MS UI Gothic" panose="020B0600070205080204" charset="-128"/>
              <a:ea typeface="MS UI Gothic" panose="020B0600070205080204" charset="-128"/>
              <a:cs typeface="+mn-lt"/>
            </a:endParaRPr>
          </a:p>
        </p:txBody>
      </p:sp>
      <p:pic>
        <p:nvPicPr>
          <p:cNvPr id="3" name="Picture 2" descr="Screenshot 2020-12-03 01.52.40"/>
          <p:cNvPicPr>
            <a:picLocks noChangeAspect="1"/>
          </p:cNvPicPr>
          <p:nvPr/>
        </p:nvPicPr>
        <p:blipFill>
          <a:blip r:embed="rId3"/>
          <a:srcRect l="22241" t="31975" r="26124" b="15219"/>
          <a:stretch>
            <a:fillRect/>
          </a:stretch>
        </p:blipFill>
        <p:spPr>
          <a:xfrm>
            <a:off x="236220" y="2642235"/>
            <a:ext cx="5653405" cy="401256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2" presetClass="entr" presetSubtype="8"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p:tgtEl>
                                          <p:spTgt spid="5"/>
                                        </p:tgtEl>
                                        <p:attrNameLst>
                                          <p:attrName>ppt_x</p:attrName>
                                        </p:attrNameLst>
                                      </p:cBhvr>
                                      <p:tavLst>
                                        <p:tav tm="0">
                                          <p:val>
                                            <p:strVal val="#ppt_x-#ppt_w*1.125000"/>
                                          </p:val>
                                        </p:tav>
                                        <p:tav tm="100000">
                                          <p:val>
                                            <p:strVal val="#ppt_x"/>
                                          </p:val>
                                        </p:tav>
                                      </p:tavLst>
                                    </p:anim>
                                    <p:animEffect transition="in" filter="wipe(right)">
                                      <p:cBhvr>
                                        <p:cTn id="10" dur="500"/>
                                        <p:tgtEl>
                                          <p:spTgt spid="5"/>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ppt_x</p:attrName>
                                        </p:attrNameLst>
                                      </p:cBhvr>
                                      <p:tavLst>
                                        <p:tav tm="0">
                                          <p:val>
                                            <p:strVal val="#ppt_x+#ppt_w*1.125000"/>
                                          </p:val>
                                        </p:tav>
                                        <p:tav tm="100000">
                                          <p:val>
                                            <p:strVal val="#ppt_x"/>
                                          </p:val>
                                        </p:tav>
                                      </p:tavLst>
                                    </p:anim>
                                    <p:animEffect transition="in" filter="wipe(left)">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309245" y="395605"/>
            <a:ext cx="3695065" cy="1005840"/>
          </a:xfrm>
        </p:spPr>
        <p:txBody>
          <a:bodyPr/>
          <a:lstStyle/>
          <a:p>
            <a:r>
              <a:rPr lang="en-IN" altLang="ko-KR" sz="4800" dirty="0"/>
              <a:t>08</a:t>
            </a:r>
            <a:br>
              <a:rPr lang="en-IN" altLang="ko-KR" sz="4800" dirty="0"/>
            </a:br>
            <a:r>
              <a:rPr lang="en-IN" altLang="ko-KR" sz="4800" dirty="0"/>
              <a:t>Clustering</a:t>
            </a:r>
            <a:endParaRPr lang="en-IN" altLang="ko-KR" sz="4000" dirty="0"/>
          </a:p>
        </p:txBody>
      </p:sp>
      <p:sp>
        <p:nvSpPr>
          <p:cNvPr id="6" name="Text Box 5"/>
          <p:cNvSpPr txBox="1"/>
          <p:nvPr/>
        </p:nvSpPr>
        <p:spPr>
          <a:xfrm>
            <a:off x="5172075" y="85725"/>
            <a:ext cx="6902450" cy="4399915"/>
          </a:xfrm>
          <a:prstGeom prst="rect">
            <a:avLst/>
          </a:prstGeom>
          <a:noFill/>
        </p:spPr>
        <p:txBody>
          <a:bodyPr wrap="square" rtlCol="0">
            <a:spAutoFit/>
          </a:bodyPr>
          <a:lstStyle/>
          <a:p>
            <a:r>
              <a:rPr lang="en-IN" altLang="en-US">
                <a:solidFill>
                  <a:schemeClr val="bg1"/>
                </a:solidFill>
              </a:rPr>
              <a:t>C</a:t>
            </a:r>
            <a:r>
              <a:rPr lang="en-US">
                <a:solidFill>
                  <a:schemeClr val="bg1"/>
                </a:solidFill>
              </a:rPr>
              <a:t>lustering, is an unsupervised machine learning task. It involves</a:t>
            </a:r>
          </a:p>
          <a:p>
            <a:r>
              <a:rPr lang="en-US">
                <a:solidFill>
                  <a:schemeClr val="bg1"/>
                </a:solidFill>
              </a:rPr>
              <a:t>automatically discovering natural grouping in data.</a:t>
            </a:r>
          </a:p>
          <a:p>
            <a:endParaRPr lang="en-US">
              <a:solidFill>
                <a:schemeClr val="bg1"/>
              </a:solidFill>
            </a:endParaRPr>
          </a:p>
          <a:p>
            <a:pPr marL="342900" indent="-342900">
              <a:buFont typeface="Arial" panose="020B0604020202020204" pitchFamily="34" charset="0"/>
              <a:buChar char="•"/>
            </a:pPr>
            <a:r>
              <a:rPr lang="en-IN" altLang="en-US">
                <a:solidFill>
                  <a:schemeClr val="bg1"/>
                </a:solidFill>
              </a:rPr>
              <a:t>In this model we have used K-Means Clustering technique thataims to partition n observations into k clusters in which each</a:t>
            </a:r>
          </a:p>
          <a:p>
            <a:pPr indent="0">
              <a:buFont typeface="Arial" panose="020B0604020202020204" pitchFamily="34" charset="0"/>
              <a:buNone/>
            </a:pPr>
            <a:r>
              <a:rPr lang="en-IN" altLang="en-US">
                <a:solidFill>
                  <a:schemeClr val="bg1"/>
                </a:solidFill>
              </a:rPr>
              <a:t>observation belongs to the cluster with the nearest mean (cluster centers or cluster centroid), serving as a prototype of the cluster.</a:t>
            </a:r>
          </a:p>
          <a:p>
            <a:pPr indent="0">
              <a:buFont typeface="Arial" panose="020B0604020202020204" pitchFamily="34" charset="0"/>
              <a:buNone/>
            </a:pPr>
            <a:endParaRPr lang="en-IN" altLang="en-US">
              <a:solidFill>
                <a:schemeClr val="bg1"/>
              </a:solidFill>
            </a:endParaRPr>
          </a:p>
          <a:p>
            <a:pPr marL="342900" indent="-342900">
              <a:buFont typeface="Arial" panose="020B0604020202020204" pitchFamily="34" charset="0"/>
              <a:buChar char="•"/>
            </a:pPr>
            <a:r>
              <a:rPr lang="en-IN" altLang="en-US">
                <a:solidFill>
                  <a:schemeClr val="bg1"/>
                </a:solidFill>
              </a:rPr>
              <a:t>We have chosen Elbow method to determine number of</a:t>
            </a:r>
          </a:p>
          <a:p>
            <a:pPr indent="0">
              <a:buFont typeface="Arial" panose="020B0604020202020204" pitchFamily="34" charset="0"/>
              <a:buNone/>
            </a:pPr>
            <a:r>
              <a:rPr lang="en-IN" altLang="en-US">
                <a:solidFill>
                  <a:schemeClr val="bg1"/>
                </a:solidFill>
              </a:rPr>
              <a:t>clusters in the dataset.</a:t>
            </a:r>
          </a:p>
          <a:p>
            <a:pPr marL="342900" indent="-342900">
              <a:buFont typeface="Arial" panose="020B0604020202020204" pitchFamily="34" charset="0"/>
              <a:buChar char="•"/>
            </a:pPr>
            <a:r>
              <a:rPr lang="en-IN" altLang="en-US">
                <a:solidFill>
                  <a:schemeClr val="bg1"/>
                </a:solidFill>
              </a:rPr>
              <a:t>Also we have done vizualization of clustered data and silhoutte plot for various clusters and displayed Crime neighborhoods</a:t>
            </a:r>
          </a:p>
          <a:p>
            <a:pPr indent="0">
              <a:buFont typeface="Arial" panose="020B0604020202020204" pitchFamily="34" charset="0"/>
              <a:buNone/>
            </a:pPr>
            <a:r>
              <a:rPr lang="en-IN" altLang="en-US">
                <a:solidFill>
                  <a:schemeClr val="bg1"/>
                </a:solidFill>
              </a:rPr>
              <a:t> by K-Means.</a:t>
            </a:r>
          </a:p>
          <a:p>
            <a:pPr marL="342900" indent="-342900">
              <a:buFont typeface="Arial" panose="020B0604020202020204" pitchFamily="34" charset="0"/>
              <a:buChar char="•"/>
            </a:pPr>
            <a:endParaRPr lang="en-US">
              <a:solidFill>
                <a:schemeClr val="bg1"/>
              </a:solidFill>
            </a:endParaRPr>
          </a:p>
        </p:txBody>
      </p:sp>
      <p:pic>
        <p:nvPicPr>
          <p:cNvPr id="8" name="Picture 7" descr="Screenshot 2020-12-03 09.38.13"/>
          <p:cNvPicPr>
            <a:picLocks noChangeAspect="1"/>
          </p:cNvPicPr>
          <p:nvPr/>
        </p:nvPicPr>
        <p:blipFill>
          <a:blip r:embed="rId3"/>
          <a:srcRect l="27767" t="62301" r="51547" b="11405"/>
          <a:stretch>
            <a:fillRect/>
          </a:stretch>
        </p:blipFill>
        <p:spPr>
          <a:xfrm>
            <a:off x="1715135" y="2215515"/>
            <a:ext cx="3182620" cy="2667635"/>
          </a:xfrm>
          <a:prstGeom prst="rect">
            <a:avLst/>
          </a:prstGeom>
        </p:spPr>
      </p:pic>
      <p:pic>
        <p:nvPicPr>
          <p:cNvPr id="9" name="Picture 8" descr="Screenshot 2020-12-03 09.42.29"/>
          <p:cNvPicPr>
            <a:picLocks noChangeAspect="1"/>
          </p:cNvPicPr>
          <p:nvPr/>
        </p:nvPicPr>
        <p:blipFill>
          <a:blip r:embed="rId4"/>
          <a:srcRect l="27298" t="52121" r="38340" b="7363"/>
          <a:stretch>
            <a:fillRect/>
          </a:stretch>
        </p:blipFill>
        <p:spPr>
          <a:xfrm>
            <a:off x="5172075" y="4133850"/>
            <a:ext cx="5634355" cy="266763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par>
                                <p:cTn id="13" presetID="1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ppt_x</p:attrName>
                                        </p:attrNameLst>
                                      </p:cBhvr>
                                      <p:tavLst>
                                        <p:tav tm="0">
                                          <p:val>
                                            <p:strVal val="#ppt_x+#ppt_w*1.125000"/>
                                          </p:val>
                                        </p:tav>
                                        <p:tav tm="100000">
                                          <p:val>
                                            <p:strVal val="#ppt_x"/>
                                          </p:val>
                                        </p:tav>
                                      </p:tavLst>
                                    </p:anim>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pic>
        <p:nvPicPr>
          <p:cNvPr id="6" name="Content Placeholder 5" descr="Screenshot 2020-12-03 09.58.48"/>
          <p:cNvPicPr>
            <a:picLocks noGrp="1" noChangeAspect="1"/>
          </p:cNvPicPr>
          <p:nvPr>
            <p:ph idx="1"/>
          </p:nvPr>
        </p:nvPicPr>
        <p:blipFill>
          <a:blip r:embed="rId2"/>
          <a:srcRect l="23662" t="24615" r="25546" b="5005"/>
          <a:stretch>
            <a:fillRect/>
          </a:stretch>
        </p:blipFill>
        <p:spPr>
          <a:xfrm>
            <a:off x="88900" y="148590"/>
            <a:ext cx="6777990" cy="4838700"/>
          </a:xfrm>
          <a:prstGeom prst="rect">
            <a:avLst/>
          </a:prstGeom>
        </p:spPr>
      </p:pic>
      <p:sp>
        <p:nvSpPr>
          <p:cNvPr id="12" name="Text Box 11"/>
          <p:cNvSpPr txBox="1"/>
          <p:nvPr/>
        </p:nvSpPr>
        <p:spPr>
          <a:xfrm>
            <a:off x="88900" y="5231765"/>
            <a:ext cx="7028815" cy="1014730"/>
          </a:xfrm>
          <a:prstGeom prst="rect">
            <a:avLst/>
          </a:prstGeom>
          <a:noFill/>
        </p:spPr>
        <p:txBody>
          <a:bodyPr wrap="square" rtlCol="0">
            <a:spAutoFit/>
          </a:bodyPr>
          <a:lstStyle/>
          <a:p>
            <a:r>
              <a:rPr lang="en-IN" altLang="en-US">
                <a:solidFill>
                  <a:schemeClr val="bg1"/>
                </a:solidFill>
              </a:rPr>
              <a:t>We have done the clustering twice one with PCA and one without PCA. Using PCA we have got good clusters and also running time</a:t>
            </a:r>
          </a:p>
          <a:p>
            <a:r>
              <a:rPr lang="en-IN" altLang="en-US">
                <a:solidFill>
                  <a:schemeClr val="bg1"/>
                </a:solidFill>
              </a:rPr>
              <a:t>was quite less.</a:t>
            </a:r>
          </a:p>
        </p:txBody>
      </p:sp>
      <p:pic>
        <p:nvPicPr>
          <p:cNvPr id="13" name="Picture 12" descr="Screenshot 2020-12-03 10.05.09"/>
          <p:cNvPicPr>
            <a:picLocks noChangeAspect="1"/>
          </p:cNvPicPr>
          <p:nvPr/>
        </p:nvPicPr>
        <p:blipFill>
          <a:blip r:embed="rId3"/>
          <a:srcRect l="14798" t="30438" r="30909" b="50314"/>
          <a:stretch>
            <a:fillRect/>
          </a:stretch>
        </p:blipFill>
        <p:spPr>
          <a:xfrm>
            <a:off x="7407275" y="300990"/>
            <a:ext cx="4512945" cy="1619885"/>
          </a:xfrm>
          <a:prstGeom prst="rect">
            <a:avLst/>
          </a:prstGeom>
        </p:spPr>
      </p:pic>
      <p:sp>
        <p:nvSpPr>
          <p:cNvPr id="14" name="Text Box 13"/>
          <p:cNvSpPr txBox="1"/>
          <p:nvPr/>
        </p:nvSpPr>
        <p:spPr>
          <a:xfrm>
            <a:off x="7407275" y="2045335"/>
            <a:ext cx="4335145" cy="398780"/>
          </a:xfrm>
          <a:prstGeom prst="rect">
            <a:avLst/>
          </a:prstGeom>
          <a:noFill/>
        </p:spPr>
        <p:txBody>
          <a:bodyPr wrap="square" rtlCol="0">
            <a:spAutoFit/>
          </a:bodyPr>
          <a:lstStyle/>
          <a:p>
            <a:r>
              <a:rPr lang="en-IN" altLang="en-US">
                <a:solidFill>
                  <a:schemeClr val="bg1"/>
                </a:solidFill>
              </a:rPr>
              <a:t>Silhouette score of  different clusters</a:t>
            </a:r>
          </a:p>
        </p:txBody>
      </p:sp>
      <p:pic>
        <p:nvPicPr>
          <p:cNvPr id="15" name="Content Placeholder 9" descr="Screenshot 2020-12-03 10.11.20"/>
          <p:cNvPicPr>
            <a:picLocks noChangeAspect="1"/>
          </p:cNvPicPr>
          <p:nvPr/>
        </p:nvPicPr>
        <p:blipFill>
          <a:blip r:embed="rId4"/>
          <a:srcRect l="25685" t="45615" r="41455" b="19262"/>
          <a:stretch>
            <a:fillRect/>
          </a:stretch>
        </p:blipFill>
        <p:spPr>
          <a:xfrm>
            <a:off x="7407275" y="2692400"/>
            <a:ext cx="4513580" cy="2935605"/>
          </a:xfrm>
          <a:prstGeom prst="rect">
            <a:avLst/>
          </a:prstGeom>
        </p:spPr>
      </p:pic>
      <p:sp>
        <p:nvSpPr>
          <p:cNvPr id="16" name="Text Box 15"/>
          <p:cNvSpPr txBox="1"/>
          <p:nvPr/>
        </p:nvSpPr>
        <p:spPr>
          <a:xfrm>
            <a:off x="6866890" y="5881370"/>
            <a:ext cx="5338445" cy="706755"/>
          </a:xfrm>
          <a:prstGeom prst="rect">
            <a:avLst/>
          </a:prstGeom>
          <a:noFill/>
        </p:spPr>
        <p:txBody>
          <a:bodyPr wrap="square" rtlCol="0">
            <a:spAutoFit/>
          </a:bodyPr>
          <a:lstStyle/>
          <a:p>
            <a:pPr algn="ctr"/>
            <a:r>
              <a:rPr lang="en-IN" altLang="en-US">
                <a:solidFill>
                  <a:schemeClr val="bg1"/>
                </a:solidFill>
              </a:rPr>
              <a:t>Neighborhoods where crime occured the</a:t>
            </a:r>
          </a:p>
          <a:p>
            <a:pPr algn="ctr"/>
            <a:r>
              <a:rPr lang="en-IN" altLang="en-US">
                <a:solidFill>
                  <a:schemeClr val="bg1"/>
                </a:solidFill>
              </a:rPr>
              <a:t>most in consecutive three years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P spid="1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sp>
        <p:nvSpPr>
          <p:cNvPr id="12" name="Text Box 11"/>
          <p:cNvSpPr txBox="1"/>
          <p:nvPr/>
        </p:nvSpPr>
        <p:spPr>
          <a:xfrm>
            <a:off x="328930" y="227965"/>
            <a:ext cx="7852410" cy="1076325"/>
          </a:xfrm>
          <a:prstGeom prst="rect">
            <a:avLst/>
          </a:prstGeom>
          <a:noFill/>
        </p:spPr>
        <p:txBody>
          <a:bodyPr wrap="square" rtlCol="0">
            <a:spAutoFit/>
          </a:bodyPr>
          <a:lstStyle/>
          <a:p>
            <a:r>
              <a:rPr lang="en-IN" altLang="en-US" sz="3200" b="1">
                <a:solidFill>
                  <a:schemeClr val="bg1"/>
                </a:solidFill>
                <a:latin typeface="+mj-lt"/>
                <a:cs typeface="+mj-lt"/>
              </a:rPr>
              <a:t>09</a:t>
            </a:r>
          </a:p>
          <a:p>
            <a:r>
              <a:rPr lang="en-IN" altLang="en-US" sz="3200" b="1">
                <a:solidFill>
                  <a:schemeClr val="bg1"/>
                </a:solidFill>
                <a:latin typeface="+mj-lt"/>
                <a:cs typeface="+mj-lt"/>
              </a:rPr>
              <a:t>CRIME MAPPING</a:t>
            </a:r>
          </a:p>
        </p:txBody>
      </p:sp>
      <p:sp>
        <p:nvSpPr>
          <p:cNvPr id="14" name="Text Box 13"/>
          <p:cNvSpPr txBox="1"/>
          <p:nvPr/>
        </p:nvSpPr>
        <p:spPr>
          <a:xfrm>
            <a:off x="431800" y="4202430"/>
            <a:ext cx="4335145" cy="706755"/>
          </a:xfrm>
          <a:prstGeom prst="rect">
            <a:avLst/>
          </a:prstGeom>
          <a:noFill/>
        </p:spPr>
        <p:txBody>
          <a:bodyPr wrap="square" rtlCol="0">
            <a:spAutoFit/>
          </a:bodyPr>
          <a:lstStyle/>
          <a:p>
            <a:pPr algn="ctr"/>
            <a:r>
              <a:rPr lang="en-IN" altLang="en-US">
                <a:solidFill>
                  <a:schemeClr val="bg1"/>
                </a:solidFill>
              </a:rPr>
              <a:t>Result after groupping Neighborhood</a:t>
            </a:r>
          </a:p>
          <a:p>
            <a:pPr algn="ctr"/>
            <a:r>
              <a:rPr lang="en-IN" altLang="en-US">
                <a:solidFill>
                  <a:schemeClr val="bg1"/>
                </a:solidFill>
              </a:rPr>
              <a:t>with MCI</a:t>
            </a:r>
          </a:p>
        </p:txBody>
      </p:sp>
      <p:pic>
        <p:nvPicPr>
          <p:cNvPr id="8" name="Content Placeholder 7" descr="Screenshot 2020-12-03 10.11.42"/>
          <p:cNvPicPr>
            <a:picLocks noGrp="1" noChangeAspect="1"/>
          </p:cNvPicPr>
          <p:nvPr>
            <p:ph idx="1"/>
          </p:nvPr>
        </p:nvPicPr>
        <p:blipFill>
          <a:blip r:embed="rId2"/>
          <a:srcRect l="25554" t="29345" r="39255" b="40274"/>
          <a:stretch>
            <a:fillRect/>
          </a:stretch>
        </p:blipFill>
        <p:spPr>
          <a:xfrm>
            <a:off x="328930" y="1216025"/>
            <a:ext cx="5390515" cy="2593975"/>
          </a:xfrm>
          <a:prstGeom prst="rect">
            <a:avLst/>
          </a:prstGeom>
        </p:spPr>
      </p:pic>
      <p:pic>
        <p:nvPicPr>
          <p:cNvPr id="9" name="Content Placeholder 7" descr="Screenshot 2020-12-03 10.11.33"/>
          <p:cNvPicPr>
            <a:picLocks noChangeAspect="1"/>
          </p:cNvPicPr>
          <p:nvPr/>
        </p:nvPicPr>
        <p:blipFill>
          <a:blip r:embed="rId3"/>
          <a:srcRect l="26482" t="32613" r="34535" b="13585"/>
          <a:stretch>
            <a:fillRect/>
          </a:stretch>
        </p:blipFill>
        <p:spPr>
          <a:xfrm>
            <a:off x="5974715" y="2821305"/>
            <a:ext cx="5986145" cy="3240405"/>
          </a:xfrm>
          <a:prstGeom prst="rect">
            <a:avLst/>
          </a:prstGeom>
        </p:spPr>
      </p:pic>
      <p:sp>
        <p:nvSpPr>
          <p:cNvPr id="11" name="Text Box 10"/>
          <p:cNvSpPr txBox="1"/>
          <p:nvPr/>
        </p:nvSpPr>
        <p:spPr>
          <a:xfrm>
            <a:off x="6459855" y="2169795"/>
            <a:ext cx="5015865" cy="398780"/>
          </a:xfrm>
          <a:prstGeom prst="rect">
            <a:avLst/>
          </a:prstGeom>
          <a:noFill/>
        </p:spPr>
        <p:txBody>
          <a:bodyPr wrap="square" rtlCol="0">
            <a:spAutoFit/>
          </a:bodyPr>
          <a:lstStyle/>
          <a:p>
            <a:pPr algn="ctr"/>
            <a:r>
              <a:rPr lang="en-IN" altLang="en-US">
                <a:solidFill>
                  <a:schemeClr val="bg1"/>
                </a:solidFill>
              </a:rPr>
              <a:t>Places of high-density of crime </a:t>
            </a:r>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IN" altLang="ko-KR" dirty="0"/>
              <a:t>Conclusion and Future Work</a:t>
            </a:r>
          </a:p>
        </p:txBody>
      </p:sp>
      <p:sp>
        <p:nvSpPr>
          <p:cNvPr id="5" name="Text Box 4"/>
          <p:cNvSpPr txBox="1"/>
          <p:nvPr/>
        </p:nvSpPr>
        <p:spPr>
          <a:xfrm>
            <a:off x="100965" y="1452880"/>
            <a:ext cx="12042775" cy="5015865"/>
          </a:xfrm>
          <a:prstGeom prst="rect">
            <a:avLst/>
          </a:prstGeom>
          <a:noFill/>
          <a:extLst>
            <a:ext uri="{909E8E84-426E-40DD-AFC4-6F175D3DCCD1}">
              <a14:hiddenFill xmlns:a14="http://schemas.microsoft.com/office/drawing/2010/main">
                <a:gradFill>
                  <a:gsLst>
                    <a:gs pos="0">
                      <a:srgbClr val="FE4444"/>
                    </a:gs>
                    <a:gs pos="100000">
                      <a:srgbClr val="832B2B"/>
                    </a:gs>
                  </a:gsLst>
                  <a:lin scaled="0"/>
                </a:gradFill>
              </a14:hiddenFill>
            </a:ext>
          </a:extLst>
        </p:spPr>
        <p:txBody>
          <a:bodyPr wrap="square" rtlCol="0">
            <a:spAutoFit/>
          </a:bodyPr>
          <a:lstStyle/>
          <a:p>
            <a:r>
              <a:rPr lang="en-US" b="1" i="1"/>
              <a:t>The spatial analysis of crime in the city of Toronto demonstrates interesting relationships between police-reported </a:t>
            </a:r>
          </a:p>
          <a:p>
            <a:r>
              <a:rPr lang="en-US" b="1" i="1"/>
              <a:t>crime and neighbourhoods associated with them. Outcomes of this analysis have shown how certain neighbourhood characteristics are related to a higher degree of crime rates.</a:t>
            </a:r>
          </a:p>
          <a:p>
            <a:endParaRPr lang="en-US" b="1" i="1"/>
          </a:p>
          <a:p>
            <a:r>
              <a:rPr lang="en-US" b="1" i="1"/>
              <a:t>This study will aid in identifying crime and predicting dangerous hotspots at a certain time and place and also in</a:t>
            </a:r>
          </a:p>
          <a:p>
            <a:r>
              <a:rPr lang="en-US" b="1" i="1"/>
              <a:t>pro</a:t>
            </a:r>
            <a:r>
              <a:rPr lang="en-IN" altLang="en-US" b="1" i="1"/>
              <a:t>p</a:t>
            </a:r>
            <a:r>
              <a:rPr lang="en-US" b="1" i="1"/>
              <a:t>er planning and safety measures to stop the antisocial activities from happening in the community.</a:t>
            </a:r>
          </a:p>
          <a:p>
            <a:endParaRPr lang="en-US" b="1" i="1"/>
          </a:p>
          <a:p>
            <a:r>
              <a:rPr lang="en-IN" altLang="en-US" b="1" i="1"/>
              <a:t>In the future, we can find people or groups who have committed the crime and find reasons behind these activities.</a:t>
            </a:r>
          </a:p>
          <a:p>
            <a:r>
              <a:rPr lang="en-IN" altLang="en-US" b="1" i="1"/>
              <a:t>Also, we would like to predict future crime spots which will include more number of places/ cities. Thus providing a   broader  aspect of criminal activities.</a:t>
            </a:r>
          </a:p>
          <a:p>
            <a:endParaRPr lang="en-IN" altLang="en-US" b="1" i="1"/>
          </a:p>
          <a:p>
            <a:r>
              <a:rPr lang="en-IN" altLang="en-US" b="1" i="1"/>
              <a:t>While, there is little reason to believe that the crime rate will increase dramatically in the first decade of the 21st      Century, given the anticipated increases in the globalization, sophistication, and organization of crime, one may        conclude that the impact of crime on Western societies may be more severe than the one witnessed under a similar  rate of crime in the past.The goal of any society shouldn’t be to just catch criminals but to prevent crimes from          happening in the first place.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4781783" y="2563282"/>
            <a:ext cx="5821584" cy="1368152"/>
          </a:xfrm>
        </p:spPr>
        <p:txBody>
          <a:bodyPr/>
          <a:lstStyle/>
          <a:p>
            <a:r>
              <a:rPr lang="en-US" altLang="ko-KR" dirty="0"/>
              <a:t>THANK YOU</a:t>
            </a:r>
            <a:endParaRPr lang="ko-KR"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1774726" y="1701602"/>
            <a:ext cx="3168352" cy="769441"/>
          </a:xfrm>
          <a:prstGeom prst="rect">
            <a:avLst/>
          </a:prstGeom>
          <a:noFill/>
        </p:spPr>
        <p:txBody>
          <a:bodyPr wrap="square" rtlCol="0">
            <a:spAutoFit/>
          </a:bodyPr>
          <a:lstStyle/>
          <a:p>
            <a:r>
              <a:rPr lang="en-US" altLang="ko-KR" sz="4400" b="1" dirty="0">
                <a:solidFill>
                  <a:schemeClr val="bg1"/>
                </a:solidFill>
                <a:latin typeface="+mj-lt"/>
                <a:ea typeface="Malgun Gothic" panose="020B0503020000020004" pitchFamily="50" charset="-127"/>
              </a:rPr>
              <a:t>CONTENTS</a:t>
            </a:r>
            <a:endParaRPr lang="ko-KR" altLang="en-US" sz="4400" b="1" dirty="0">
              <a:solidFill>
                <a:schemeClr val="bg1"/>
              </a:solidFill>
              <a:latin typeface="+mj-lt"/>
              <a:ea typeface="Malgun Gothic" panose="020B0503020000020004" pitchFamily="50" charset="-127"/>
            </a:endParaRPr>
          </a:p>
        </p:txBody>
      </p:sp>
      <p:sp>
        <p:nvSpPr>
          <p:cNvPr id="19" name="Text Box 5"/>
          <p:cNvSpPr txBox="1">
            <a:spLocks noChangeArrowheads="1"/>
          </p:cNvSpPr>
          <p:nvPr/>
        </p:nvSpPr>
        <p:spPr bwMode="auto">
          <a:xfrm>
            <a:off x="6452870" y="63500"/>
            <a:ext cx="4908550" cy="6862445"/>
          </a:xfrm>
          <a:prstGeom prst="rect">
            <a:avLst/>
          </a:prstGeom>
          <a:noFill/>
          <a:ln w="9525">
            <a:noFill/>
            <a:miter lim="800000"/>
          </a:ln>
        </p:spPr>
        <p:txBody>
          <a:bodyPr wrap="square">
            <a:spAutoFit/>
          </a:bodyPr>
          <a:lstStyle/>
          <a:p>
            <a:pPr>
              <a:lnSpc>
                <a:spcPct val="200000"/>
              </a:lnSpc>
              <a:defRPr/>
            </a:pPr>
            <a:r>
              <a:rPr lang="en-US" altLang="ko-KR" b="1" dirty="0">
                <a:solidFill>
                  <a:schemeClr val="bg1"/>
                </a:solidFill>
                <a:latin typeface="+mj-lt"/>
              </a:rPr>
              <a:t>01  </a:t>
            </a:r>
            <a:r>
              <a:rPr lang="en-IN" altLang="en-US" b="1" dirty="0">
                <a:solidFill>
                  <a:schemeClr val="bg1"/>
                </a:solidFill>
                <a:latin typeface="+mj-lt"/>
              </a:rPr>
              <a:t>Introduction</a:t>
            </a:r>
            <a:endParaRPr lang="en-US" altLang="ko-KR" b="1" dirty="0">
              <a:solidFill>
                <a:schemeClr val="bg1"/>
              </a:solidFill>
              <a:latin typeface="+mj-lt"/>
            </a:endParaRPr>
          </a:p>
          <a:p>
            <a:pPr>
              <a:lnSpc>
                <a:spcPct val="200000"/>
              </a:lnSpc>
              <a:defRPr/>
            </a:pPr>
            <a:r>
              <a:rPr lang="en-US" altLang="ko-KR" b="1" dirty="0">
                <a:solidFill>
                  <a:schemeClr val="bg1"/>
                </a:solidFill>
                <a:latin typeface="+mj-lt"/>
              </a:rPr>
              <a:t>0</a:t>
            </a:r>
            <a:r>
              <a:rPr lang="en-IN" altLang="en-US" b="1" dirty="0">
                <a:solidFill>
                  <a:schemeClr val="bg1"/>
                </a:solidFill>
                <a:latin typeface="+mj-lt"/>
              </a:rPr>
              <a:t>2</a:t>
            </a:r>
            <a:r>
              <a:rPr lang="en-US" altLang="ko-KR" b="1" dirty="0">
                <a:solidFill>
                  <a:schemeClr val="bg1"/>
                </a:solidFill>
                <a:latin typeface="+mj-lt"/>
              </a:rPr>
              <a:t>  </a:t>
            </a:r>
            <a:r>
              <a:rPr lang="en-IN" altLang="en-US" b="1" dirty="0">
                <a:solidFill>
                  <a:schemeClr val="bg1"/>
                </a:solidFill>
                <a:latin typeface="+mj-lt"/>
              </a:rPr>
              <a:t>Bliss of Automation</a:t>
            </a:r>
            <a:endParaRPr lang="en-US" altLang="ko-KR" b="1" dirty="0">
              <a:solidFill>
                <a:schemeClr val="bg1"/>
              </a:solidFill>
              <a:latin typeface="+mj-lt"/>
            </a:endParaRPr>
          </a:p>
          <a:p>
            <a:pPr>
              <a:lnSpc>
                <a:spcPct val="200000"/>
              </a:lnSpc>
              <a:defRPr/>
            </a:pPr>
            <a:r>
              <a:rPr lang="en-US" altLang="ko-KR" b="1" dirty="0">
                <a:solidFill>
                  <a:schemeClr val="bg1"/>
                </a:solidFill>
                <a:latin typeface="+mj-lt"/>
              </a:rPr>
              <a:t>0</a:t>
            </a:r>
            <a:r>
              <a:rPr lang="en-IN" altLang="en-US" b="1" dirty="0">
                <a:solidFill>
                  <a:schemeClr val="bg1"/>
                </a:solidFill>
                <a:latin typeface="+mj-lt"/>
              </a:rPr>
              <a:t>3</a:t>
            </a:r>
            <a:r>
              <a:rPr lang="en-US" altLang="ko-KR" b="1" dirty="0">
                <a:solidFill>
                  <a:schemeClr val="bg1"/>
                </a:solidFill>
                <a:latin typeface="+mj-lt"/>
              </a:rPr>
              <a:t>  </a:t>
            </a:r>
            <a:r>
              <a:rPr lang="en-IN" altLang="en-US" b="1" dirty="0">
                <a:solidFill>
                  <a:schemeClr val="bg1"/>
                </a:solidFill>
                <a:latin typeface="+mj-lt"/>
              </a:rPr>
              <a:t>Use of Dataset</a:t>
            </a:r>
            <a:endParaRPr lang="en-US" altLang="ko-KR" b="1" dirty="0">
              <a:solidFill>
                <a:schemeClr val="bg1"/>
              </a:solidFill>
              <a:latin typeface="+mj-lt"/>
            </a:endParaRPr>
          </a:p>
          <a:p>
            <a:pPr>
              <a:lnSpc>
                <a:spcPct val="200000"/>
              </a:lnSpc>
              <a:defRPr/>
            </a:pPr>
            <a:r>
              <a:rPr lang="en-US" altLang="ko-KR" b="1" dirty="0">
                <a:solidFill>
                  <a:schemeClr val="bg1"/>
                </a:solidFill>
                <a:latin typeface="+mj-lt"/>
              </a:rPr>
              <a:t>0</a:t>
            </a:r>
            <a:r>
              <a:rPr lang="en-IN" altLang="en-US" b="1" dirty="0">
                <a:solidFill>
                  <a:schemeClr val="bg1"/>
                </a:solidFill>
                <a:latin typeface="+mj-lt"/>
              </a:rPr>
              <a:t>4</a:t>
            </a:r>
            <a:r>
              <a:rPr lang="en-US" altLang="ko-KR" b="1" dirty="0">
                <a:solidFill>
                  <a:schemeClr val="bg1"/>
                </a:solidFill>
                <a:latin typeface="+mj-lt"/>
              </a:rPr>
              <a:t>  </a:t>
            </a:r>
            <a:r>
              <a:rPr lang="en-IN" altLang="en-US" b="1" dirty="0">
                <a:solidFill>
                  <a:schemeClr val="bg1"/>
                </a:solidFill>
                <a:latin typeface="+mj-lt"/>
              </a:rPr>
              <a:t>Data pre-processing</a:t>
            </a:r>
          </a:p>
          <a:p>
            <a:pPr>
              <a:lnSpc>
                <a:spcPct val="200000"/>
              </a:lnSpc>
              <a:defRPr/>
            </a:pPr>
            <a:r>
              <a:rPr lang="en-IN" altLang="en-US" b="1" dirty="0">
                <a:solidFill>
                  <a:schemeClr val="bg1"/>
                </a:solidFill>
                <a:latin typeface="+mj-lt"/>
              </a:rPr>
              <a:t>05 Vizualization</a:t>
            </a:r>
          </a:p>
          <a:p>
            <a:pPr>
              <a:lnSpc>
                <a:spcPct val="200000"/>
              </a:lnSpc>
              <a:defRPr/>
            </a:pPr>
            <a:r>
              <a:rPr lang="en-IN" altLang="en-US" b="1" dirty="0">
                <a:solidFill>
                  <a:schemeClr val="bg1"/>
                </a:solidFill>
                <a:latin typeface="+mj-lt"/>
              </a:rPr>
              <a:t>06 Time Series Forcasting</a:t>
            </a:r>
          </a:p>
          <a:p>
            <a:pPr>
              <a:lnSpc>
                <a:spcPct val="200000"/>
              </a:lnSpc>
              <a:defRPr/>
            </a:pPr>
            <a:r>
              <a:rPr lang="en-IN" altLang="en-US" b="1" dirty="0">
                <a:solidFill>
                  <a:schemeClr val="bg1"/>
                </a:solidFill>
                <a:latin typeface="+mj-lt"/>
              </a:rPr>
              <a:t>07 Classification</a:t>
            </a:r>
          </a:p>
          <a:p>
            <a:pPr>
              <a:lnSpc>
                <a:spcPct val="200000"/>
              </a:lnSpc>
              <a:defRPr/>
            </a:pPr>
            <a:r>
              <a:rPr lang="en-IN" altLang="en-US" b="1" dirty="0">
                <a:solidFill>
                  <a:schemeClr val="bg1"/>
                </a:solidFill>
                <a:latin typeface="+mj-lt"/>
              </a:rPr>
              <a:t>08 Clusttering</a:t>
            </a:r>
          </a:p>
          <a:p>
            <a:pPr>
              <a:lnSpc>
                <a:spcPct val="200000"/>
              </a:lnSpc>
              <a:defRPr/>
            </a:pPr>
            <a:r>
              <a:rPr lang="en-IN" altLang="en-US" b="1" dirty="0">
                <a:solidFill>
                  <a:schemeClr val="bg1"/>
                </a:solidFill>
                <a:latin typeface="+mj-lt"/>
              </a:rPr>
              <a:t>09 Crime mapping</a:t>
            </a:r>
          </a:p>
          <a:p>
            <a:pPr>
              <a:lnSpc>
                <a:spcPct val="200000"/>
              </a:lnSpc>
              <a:defRPr/>
            </a:pPr>
            <a:r>
              <a:rPr lang="en-IN" altLang="en-US" b="1" dirty="0">
                <a:solidFill>
                  <a:schemeClr val="bg1"/>
                </a:solidFill>
                <a:latin typeface="+mj-lt"/>
              </a:rPr>
              <a:t>10 Conclusion</a:t>
            </a:r>
          </a:p>
          <a:p>
            <a:pPr>
              <a:lnSpc>
                <a:spcPct val="200000"/>
              </a:lnSpc>
              <a:defRPr/>
            </a:pPr>
            <a:endParaRPr lang="en-IN" altLang="en-US" b="1" dirty="0">
              <a:solidFill>
                <a:schemeClr val="bg1"/>
              </a:solidFill>
              <a:latin typeface="+mj-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ppt_x</p:attrName>
                                        </p:attrNameLst>
                                      </p:cBhvr>
                                      <p:tavLst>
                                        <p:tav tm="0">
                                          <p:val>
                                            <p:strVal val="#ppt_x-#ppt_w*1.125000"/>
                                          </p:val>
                                        </p:tav>
                                        <p:tav tm="100000">
                                          <p:val>
                                            <p:strVal val="#ppt_x"/>
                                          </p:val>
                                        </p:tav>
                                      </p:tavLst>
                                    </p:anim>
                                    <p:animEffect transition="in" filter="wipe(right)">
                                      <p:cBhvr>
                                        <p:cTn id="8" dur="500"/>
                                        <p:tgtEl>
                                          <p:spTgt spid="44"/>
                                        </p:tgtEl>
                                      </p:cBhvr>
                                    </p:animEffect>
                                  </p:childTnLst>
                                </p:cTn>
                              </p:par>
                              <p:par>
                                <p:cTn id="9" presetID="12" presetClass="entr" presetSubtype="2" fill="hold" grpId="0" nodeType="withEffect">
                                  <p:stCondLst>
                                    <p:cond delay="0"/>
                                  </p:stCondLst>
                                  <p:childTnLst>
                                    <p:set>
                                      <p:cBhvr>
                                        <p:cTn id="10" dur="1000" fill="hold">
                                          <p:stCondLst>
                                            <p:cond delay="0"/>
                                          </p:stCondLst>
                                        </p:cTn>
                                        <p:tgtEl>
                                          <p:spTgt spid="19"/>
                                        </p:tgtEl>
                                        <p:attrNameLst>
                                          <p:attrName>style.visibility</p:attrName>
                                        </p:attrNameLst>
                                      </p:cBhvr>
                                      <p:to>
                                        <p:strVal val="visible"/>
                                      </p:to>
                                    </p:set>
                                    <p:anim calcmode="lin" valueType="num">
                                      <p:cBhvr additive="base">
                                        <p:cTn id="11" dur="1000"/>
                                        <p:tgtEl>
                                          <p:spTgt spid="19"/>
                                        </p:tgtEl>
                                        <p:attrNameLst>
                                          <p:attrName>ppt_x</p:attrName>
                                        </p:attrNameLst>
                                      </p:cBhvr>
                                      <p:tavLst>
                                        <p:tav tm="0">
                                          <p:val>
                                            <p:strVal val="#ppt_x+#ppt_w*1.125000"/>
                                          </p:val>
                                        </p:tav>
                                        <p:tav tm="100000">
                                          <p:val>
                                            <p:strVal val="#ppt_x"/>
                                          </p:val>
                                        </p:tav>
                                      </p:tavLst>
                                    </p:anim>
                                    <p:animEffect transition="in" filter="wipe(left)">
                                      <p:cBhvr>
                                        <p:cTn id="12"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12065" y="543560"/>
            <a:ext cx="7978775" cy="1312545"/>
          </a:xfrm>
        </p:spPr>
        <p:txBody>
          <a:bodyPr/>
          <a:lstStyle/>
          <a:p>
            <a:r>
              <a:rPr lang="en-IN" altLang="ko-KR" sz="3200" b="1" dirty="0"/>
              <a:t>01</a:t>
            </a:r>
            <a:br>
              <a:rPr lang="en-IN" altLang="ko-KR" sz="3200" dirty="0"/>
            </a:br>
            <a:r>
              <a:rPr kumimoji="1" lang="en-US" altLang="ko-KR" sz="3200" b="1">
                <a:solidFill>
                  <a:schemeClr val="bg1"/>
                </a:solidFill>
                <a:cs typeface="굴림" pitchFamily="50" charset="-127"/>
                <a:sym typeface="+mn-ea"/>
              </a:rPr>
              <a:t>W</a:t>
            </a:r>
            <a:r>
              <a:rPr kumimoji="1" lang="en-IN" sz="3200" b="1">
                <a:solidFill>
                  <a:schemeClr val="bg1"/>
                </a:solidFill>
                <a:cs typeface="굴림" pitchFamily="50" charset="-127"/>
                <a:sym typeface="+mn-ea"/>
              </a:rPr>
              <a:t>hy crimes should</a:t>
            </a:r>
            <a:br>
              <a:rPr kumimoji="1" lang="en-IN" sz="3200" b="1">
                <a:solidFill>
                  <a:schemeClr val="bg1"/>
                </a:solidFill>
                <a:cs typeface="굴림" pitchFamily="50" charset="-127"/>
                <a:sym typeface="+mn-ea"/>
              </a:rPr>
            </a:br>
            <a:r>
              <a:rPr kumimoji="1" lang="en-IN" sz="3200" b="1">
                <a:solidFill>
                  <a:schemeClr val="bg1"/>
                </a:solidFill>
                <a:cs typeface="굴림" pitchFamily="50" charset="-127"/>
                <a:sym typeface="+mn-ea"/>
              </a:rPr>
              <a:t>be predicted?</a:t>
            </a:r>
            <a:br>
              <a:rPr kumimoji="1" lang="en-IN" sz="3200" b="1">
                <a:solidFill>
                  <a:schemeClr val="bg1"/>
                </a:solidFill>
                <a:cs typeface="굴림" pitchFamily="50" charset="-127"/>
                <a:sym typeface="+mn-ea"/>
              </a:rPr>
            </a:br>
            <a:r>
              <a:rPr kumimoji="1" lang="en-IN" sz="1800" b="1">
                <a:solidFill>
                  <a:schemeClr val="bg1"/>
                </a:solidFill>
                <a:cs typeface="굴림" pitchFamily="50" charset="-127"/>
                <a:sym typeface="+mn-ea"/>
              </a:rPr>
              <a:t>(Introduction)</a:t>
            </a:r>
            <a:endParaRPr kumimoji="1" lang="en-IN" altLang="ko-KR" sz="1800" b="1" dirty="0">
              <a:solidFill>
                <a:schemeClr val="bg1"/>
              </a:solidFill>
              <a:cs typeface="굴림" pitchFamily="50" charset="-127"/>
              <a:sym typeface="+mn-ea"/>
            </a:endParaRPr>
          </a:p>
        </p:txBody>
      </p:sp>
      <p:sp>
        <p:nvSpPr>
          <p:cNvPr id="2" name="Text Box 1"/>
          <p:cNvSpPr txBox="1"/>
          <p:nvPr/>
        </p:nvSpPr>
        <p:spPr>
          <a:xfrm>
            <a:off x="4917440" y="466090"/>
            <a:ext cx="7209790" cy="5939155"/>
          </a:xfrm>
          <a:prstGeom prst="rect">
            <a:avLst/>
          </a:prstGeom>
          <a:noFill/>
        </p:spPr>
        <p:txBody>
          <a:bodyPr wrap="square" rtlCol="0">
            <a:spAutoFit/>
          </a:bodyPr>
          <a:lstStyle/>
          <a:p>
            <a:r>
              <a:rPr lang="en-IN" altLang="en-US" b="1">
                <a:solidFill>
                  <a:srgbClr val="FBFBFB"/>
                </a:solidFill>
                <a:effectLst>
                  <a:innerShdw blurRad="63500" dist="50800" dir="13500000">
                    <a:srgbClr val="000000">
                      <a:alpha val="50000"/>
                    </a:srgbClr>
                  </a:innerShdw>
                </a:effectLst>
                <a:cs typeface="+mn-lt"/>
                <a:sym typeface="+mn-ea"/>
              </a:rPr>
              <a:t>Crimes are a common social problem affecting the quality of life and the economic growth of a society.</a:t>
            </a:r>
          </a:p>
          <a:p>
            <a:endParaRPr lang="en-IN" altLang="en-US" b="1">
              <a:solidFill>
                <a:srgbClr val="FBFBFB"/>
              </a:solidFill>
              <a:effectLst>
                <a:innerShdw blurRad="63500" dist="50800" dir="13500000">
                  <a:srgbClr val="000000">
                    <a:alpha val="50000"/>
                  </a:srgbClr>
                </a:innerShdw>
              </a:effectLst>
              <a:cs typeface="+mn-lt"/>
              <a:sym typeface="+mn-ea"/>
            </a:endParaRPr>
          </a:p>
          <a:p>
            <a:r>
              <a:rPr lang="en-IN" altLang="en-US" b="1">
                <a:solidFill>
                  <a:srgbClr val="FBFBFB"/>
                </a:solidFill>
                <a:effectLst>
                  <a:innerShdw blurRad="63500" dist="50800" dir="13500000">
                    <a:srgbClr val="000000">
                      <a:alpha val="50000"/>
                    </a:srgbClr>
                  </a:innerShdw>
                </a:effectLst>
                <a:cs typeface="+mn-lt"/>
                <a:sym typeface="+mn-ea"/>
              </a:rPr>
              <a:t>C</a:t>
            </a:r>
            <a:r>
              <a:rPr lang="en-US" b="1">
                <a:solidFill>
                  <a:srgbClr val="FBFBFB"/>
                </a:solidFill>
                <a:effectLst>
                  <a:innerShdw blurRad="63500" dist="50800" dir="13500000">
                    <a:srgbClr val="000000">
                      <a:alpha val="50000"/>
                    </a:srgbClr>
                  </a:innerShdw>
                </a:effectLst>
                <a:cs typeface="+mn-lt"/>
                <a:sym typeface="+mn-ea"/>
              </a:rPr>
              <a:t>rimes could occur everywhere, it is common that criminals work on crime opportunities they face in most familiar areas for them. </a:t>
            </a:r>
            <a:r>
              <a:rPr lang="en-US" b="1">
                <a:solidFill>
                  <a:schemeClr val="bg2"/>
                </a:solidFill>
                <a:effectLst>
                  <a:innerShdw blurRad="63500" dist="50800" dir="13500000">
                    <a:srgbClr val="000000">
                      <a:alpha val="50000"/>
                    </a:srgbClr>
                  </a:innerShdw>
                </a:effectLst>
                <a:sym typeface="+mn-ea"/>
              </a:rPr>
              <a:t>It is</a:t>
            </a:r>
          </a:p>
          <a:p>
            <a:r>
              <a:rPr lang="en-US" b="1">
                <a:solidFill>
                  <a:schemeClr val="bg2"/>
                </a:solidFill>
                <a:effectLst>
                  <a:innerShdw blurRad="63500" dist="50800" dir="13500000">
                    <a:srgbClr val="000000">
                      <a:alpha val="50000"/>
                    </a:srgbClr>
                  </a:innerShdw>
                </a:effectLst>
                <a:sym typeface="+mn-ea"/>
              </a:rPr>
              <a:t>considered as an essential factor that determines whether or not</a:t>
            </a:r>
          </a:p>
          <a:p>
            <a:r>
              <a:rPr lang="en-US" b="1">
                <a:solidFill>
                  <a:schemeClr val="bg2"/>
                </a:solidFill>
                <a:effectLst>
                  <a:innerShdw blurRad="63500" dist="50800" dir="13500000">
                    <a:srgbClr val="000000">
                      <a:alpha val="50000"/>
                    </a:srgbClr>
                  </a:innerShdw>
                </a:effectLst>
                <a:sym typeface="+mn-ea"/>
              </a:rPr>
              <a:t>people move to a new city and what places should be avoided when they travel . </a:t>
            </a:r>
            <a:endParaRPr lang="en-US" b="1">
              <a:solidFill>
                <a:srgbClr val="FBFBFB"/>
              </a:solidFill>
              <a:effectLst>
                <a:innerShdw blurRad="63500" dist="50800" dir="13500000">
                  <a:srgbClr val="000000">
                    <a:alpha val="50000"/>
                  </a:srgbClr>
                </a:innerShdw>
              </a:effectLst>
              <a:cs typeface="+mn-lt"/>
              <a:sym typeface="+mn-ea"/>
            </a:endParaRPr>
          </a:p>
          <a:p>
            <a:endParaRPr lang="en-IN" altLang="en-US" b="1">
              <a:solidFill>
                <a:srgbClr val="FBFBFB"/>
              </a:solidFill>
              <a:effectLst>
                <a:innerShdw blurRad="63500" dist="50800" dir="13500000">
                  <a:srgbClr val="000000">
                    <a:alpha val="50000"/>
                  </a:srgbClr>
                </a:innerShdw>
              </a:effectLst>
              <a:cs typeface="+mn-lt"/>
              <a:sym typeface="+mn-ea"/>
            </a:endParaRPr>
          </a:p>
          <a:p>
            <a:r>
              <a:rPr lang="en-US" b="1">
                <a:solidFill>
                  <a:srgbClr val="FBFBFB"/>
                </a:solidFill>
                <a:effectLst>
                  <a:innerShdw blurRad="63500" dist="50800" dir="13500000">
                    <a:srgbClr val="000000">
                      <a:alpha val="50000"/>
                    </a:srgbClr>
                  </a:innerShdw>
                </a:effectLst>
                <a:cs typeface="+mn-lt"/>
                <a:sym typeface="+mn-ea"/>
              </a:rPr>
              <a:t>By providing a data mining approach to determine the most criminal hotspots and find the type, location and time of committed crimes, we hope to raise people’s awareness regarding the dangerous</a:t>
            </a:r>
          </a:p>
          <a:p>
            <a:r>
              <a:rPr lang="en-US" b="1">
                <a:solidFill>
                  <a:srgbClr val="FBFBFB"/>
                </a:solidFill>
                <a:effectLst>
                  <a:innerShdw blurRad="63500" dist="50800" dir="13500000">
                    <a:srgbClr val="000000">
                      <a:alpha val="50000"/>
                    </a:srgbClr>
                  </a:innerShdw>
                </a:effectLst>
                <a:cs typeface="+mn-lt"/>
                <a:sym typeface="+mn-ea"/>
              </a:rPr>
              <a:t>locations in certain time periods</a:t>
            </a:r>
            <a:r>
              <a:rPr lang="en-US">
                <a:solidFill>
                  <a:srgbClr val="FBFBFB"/>
                </a:solidFill>
                <a:effectLst>
                  <a:innerShdw blurRad="63500" dist="50800" dir="13500000">
                    <a:srgbClr val="000000">
                      <a:alpha val="50000"/>
                    </a:srgbClr>
                  </a:innerShdw>
                </a:effectLst>
                <a:cs typeface="+mn-lt"/>
                <a:sym typeface="+mn-ea"/>
              </a:rPr>
              <a:t>.</a:t>
            </a:r>
          </a:p>
          <a:p>
            <a:endParaRPr lang="en-US">
              <a:solidFill>
                <a:srgbClr val="FBFBFB"/>
              </a:solidFill>
              <a:effectLst>
                <a:innerShdw blurRad="63500" dist="50800" dir="13500000">
                  <a:srgbClr val="000000">
                    <a:alpha val="50000"/>
                  </a:srgbClr>
                </a:innerShdw>
              </a:effectLst>
              <a:cs typeface="+mn-lt"/>
              <a:sym typeface="+mn-ea"/>
            </a:endParaRPr>
          </a:p>
          <a:p>
            <a:r>
              <a:rPr lang="en-US" b="1">
                <a:solidFill>
                  <a:schemeClr val="bg2"/>
                </a:solidFill>
                <a:effectLst>
                  <a:innerShdw blurRad="63500" dist="50800" dir="13500000">
                    <a:srgbClr val="000000">
                      <a:alpha val="50000"/>
                    </a:srgbClr>
                  </a:innerShdw>
                </a:effectLst>
                <a:cs typeface="+mn-lt"/>
              </a:rPr>
              <a:t>By hand, these are arduous tasks but AI categorization s</a:t>
            </a:r>
            <a:r>
              <a:rPr lang="en-IN" altLang="en-US" b="1">
                <a:solidFill>
                  <a:schemeClr val="bg2"/>
                </a:solidFill>
                <a:effectLst>
                  <a:innerShdw blurRad="63500" dist="50800" dir="13500000">
                    <a:srgbClr val="000000">
                      <a:alpha val="50000"/>
                    </a:srgbClr>
                  </a:innerShdw>
                </a:effectLst>
                <a:cs typeface="+mn-lt"/>
              </a:rPr>
              <a:t>h</a:t>
            </a:r>
            <a:r>
              <a:rPr lang="en-US" b="1">
                <a:solidFill>
                  <a:schemeClr val="bg2"/>
                </a:solidFill>
                <a:effectLst>
                  <a:innerShdw blurRad="63500" dist="50800" dir="13500000">
                    <a:srgbClr val="000000">
                      <a:alpha val="50000"/>
                    </a:srgbClr>
                  </a:innerShdw>
                </a:effectLst>
                <a:cs typeface="+mn-lt"/>
              </a:rPr>
              <a:t>ifting</a:t>
            </a:r>
          </a:p>
          <a:p>
            <a:r>
              <a:rPr lang="en-US" b="1">
                <a:solidFill>
                  <a:schemeClr val="bg2"/>
                </a:solidFill>
                <a:effectLst>
                  <a:innerShdw blurRad="63500" dist="50800" dir="13500000">
                    <a:srgbClr val="000000">
                      <a:alpha val="50000"/>
                    </a:srgbClr>
                  </a:innerShdw>
                </a:effectLst>
                <a:cs typeface="+mn-lt"/>
              </a:rPr>
              <a:t>through massive amounts of visual data along with ML behavior</a:t>
            </a:r>
          </a:p>
          <a:p>
            <a:r>
              <a:rPr lang="en-US" b="1">
                <a:solidFill>
                  <a:schemeClr val="bg2"/>
                </a:solidFill>
                <a:effectLst>
                  <a:innerShdw blurRad="63500" dist="50800" dir="13500000">
                    <a:srgbClr val="000000">
                      <a:alpha val="50000"/>
                    </a:srgbClr>
                  </a:innerShdw>
                </a:effectLst>
                <a:cs typeface="+mn-lt"/>
              </a:rPr>
              <a:t>scripts AI/ML algorithms can eliminate human errors especially in</a:t>
            </a:r>
          </a:p>
          <a:p>
            <a:r>
              <a:rPr lang="en-US" b="1">
                <a:solidFill>
                  <a:schemeClr val="bg2"/>
                </a:solidFill>
                <a:effectLst>
                  <a:innerShdw blurRad="63500" dist="50800" dir="13500000">
                    <a:srgbClr val="000000">
                      <a:alpha val="50000"/>
                    </a:srgbClr>
                  </a:innerShdw>
                </a:effectLst>
                <a:cs typeface="+mn-lt"/>
              </a:rPr>
              <a:t>witness identification and therefore increasing arrest accuracy. </a:t>
            </a:r>
          </a:p>
          <a:p>
            <a:endParaRPr lang="en-US" b="1">
              <a:solidFill>
                <a:schemeClr val="bg2"/>
              </a:solidFill>
              <a:effectLst>
                <a:innerShdw blurRad="63500" dist="50800" dir="13500000">
                  <a:srgbClr val="000000">
                    <a:alpha val="50000"/>
                  </a:srgbClr>
                </a:innerShdw>
              </a:effectLst>
              <a:cs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p:tgtEl>
                                          <p:spTgt spid="5"/>
                                        </p:tgtEl>
                                        <p:attrNameLst>
                                          <p:attrName>ppt_x</p:attrName>
                                        </p:attrNameLst>
                                      </p:cBhvr>
                                      <p:tavLst>
                                        <p:tav tm="0">
                                          <p:val>
                                            <p:strVal val="#ppt_x-#ppt_w*1.125000"/>
                                          </p:val>
                                        </p:tav>
                                        <p:tav tm="100000">
                                          <p:val>
                                            <p:strVal val="#ppt_x"/>
                                          </p:val>
                                        </p:tav>
                                      </p:tavLst>
                                    </p:anim>
                                    <p:animEffect transition="in" filter="wipe(right)">
                                      <p:cBhvr>
                                        <p:cTn id="8" dur="1000"/>
                                        <p:tgtEl>
                                          <p:spTgt spid="5"/>
                                        </p:tgtEl>
                                      </p:cBhvr>
                                    </p:animEffect>
                                  </p:childTnLst>
                                </p:cTn>
                              </p:par>
                              <p:par>
                                <p:cTn id="9" presetID="12" presetClass="entr" presetSubtype="2" fill="hold" grpId="0" nodeType="withEffect">
                                  <p:stCondLst>
                                    <p:cond delay="0"/>
                                  </p:stCondLst>
                                  <p:childTnLst>
                                    <p:set>
                                      <p:cBhvr>
                                        <p:cTn id="10" dur="1000" fill="hold">
                                          <p:stCondLst>
                                            <p:cond delay="0"/>
                                          </p:stCondLst>
                                        </p:cTn>
                                        <p:tgtEl>
                                          <p:spTgt spid="2"/>
                                        </p:tgtEl>
                                        <p:attrNameLst>
                                          <p:attrName>style.visibility</p:attrName>
                                        </p:attrNameLst>
                                      </p:cBhvr>
                                      <p:to>
                                        <p:strVal val="visible"/>
                                      </p:to>
                                    </p:set>
                                    <p:anim calcmode="lin" valueType="num">
                                      <p:cBhvr additive="base">
                                        <p:cTn id="11" dur="1000"/>
                                        <p:tgtEl>
                                          <p:spTgt spid="2"/>
                                        </p:tgtEl>
                                        <p:attrNameLst>
                                          <p:attrName>ppt_x</p:attrName>
                                        </p:attrNameLst>
                                      </p:cBhvr>
                                      <p:tavLst>
                                        <p:tav tm="0">
                                          <p:val>
                                            <p:strVal val="#ppt_x+#ppt_w*1.125000"/>
                                          </p:val>
                                        </p:tav>
                                        <p:tav tm="100000">
                                          <p:val>
                                            <p:strVal val="#ppt_x"/>
                                          </p:val>
                                        </p:tav>
                                      </p:tavLst>
                                    </p:anim>
                                    <p:animEffect transition="in" filter="wipe(left)">
                                      <p:cBhvr>
                                        <p:cTn id="1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136900" y="588010"/>
            <a:ext cx="4064635" cy="1083959"/>
            <a:chOff x="3006462" y="707524"/>
            <a:chExt cx="3237233" cy="1084039"/>
          </a:xfrm>
        </p:grpSpPr>
        <p:sp>
          <p:nvSpPr>
            <p:cNvPr id="9" name="Text Box 5"/>
            <p:cNvSpPr txBox="1">
              <a:spLocks noChangeArrowheads="1"/>
            </p:cNvSpPr>
            <p:nvPr/>
          </p:nvSpPr>
          <p:spPr bwMode="auto">
            <a:xfrm>
              <a:off x="3024989" y="1269554"/>
              <a:ext cx="3218706" cy="522009"/>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IN" altLang="en-US" sz="2800" b="1" dirty="0">
                  <a:solidFill>
                    <a:srgbClr val="252A85"/>
                  </a:solidFill>
                  <a:latin typeface="+mj-lt"/>
                  <a:cs typeface="굴림" pitchFamily="50" charset="-127"/>
                </a:rPr>
                <a:t>Bliss of Automation</a:t>
              </a:r>
            </a:p>
          </p:txBody>
        </p:sp>
        <p:sp>
          <p:nvSpPr>
            <p:cNvPr id="11" name="Text Box 4"/>
            <p:cNvSpPr txBox="1">
              <a:spLocks noChangeArrowheads="1"/>
            </p:cNvSpPr>
            <p:nvPr/>
          </p:nvSpPr>
          <p:spPr bwMode="auto">
            <a:xfrm>
              <a:off x="3006462" y="707524"/>
              <a:ext cx="936104" cy="706807"/>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252A85"/>
                  </a:solidFill>
                  <a:latin typeface="+mj-lt"/>
                  <a:ea typeface="Malgun Gothic" panose="020B0503020000020004" pitchFamily="50" charset="-127"/>
                  <a:cs typeface="굴림" pitchFamily="50" charset="-127"/>
                </a:rPr>
                <a:t>0</a:t>
              </a:r>
              <a:r>
                <a:rPr kumimoji="1" lang="en-IN" altLang="en-US" sz="4000" b="1" dirty="0">
                  <a:solidFill>
                    <a:srgbClr val="252A85"/>
                  </a:solidFill>
                  <a:latin typeface="+mj-lt"/>
                  <a:ea typeface="Malgun Gothic" panose="020B0503020000020004" pitchFamily="50" charset="-127"/>
                  <a:cs typeface="굴림" pitchFamily="50" charset="-127"/>
                </a:rPr>
                <a:t>2</a:t>
              </a:r>
            </a:p>
          </p:txBody>
        </p:sp>
      </p:grpSp>
      <p:sp>
        <p:nvSpPr>
          <p:cNvPr id="12" name="Text Box 9"/>
          <p:cNvSpPr txBox="1">
            <a:spLocks noChangeArrowheads="1"/>
          </p:cNvSpPr>
          <p:nvPr/>
        </p:nvSpPr>
        <p:spPr bwMode="auto">
          <a:xfrm>
            <a:off x="638810" y="1405255"/>
            <a:ext cx="5335270" cy="5692775"/>
          </a:xfrm>
          <a:prstGeom prst="rect">
            <a:avLst/>
          </a:prstGeom>
          <a:noFill/>
          <a:ln w="9525">
            <a:noFill/>
            <a:miter lim="800000"/>
          </a:ln>
          <a:effectLst/>
        </p:spPr>
        <p:txBody>
          <a:bodyPr vert="horz" wrap="square" lIns="91440" tIns="45720" rIns="91440" bIns="45720" numCol="1" anchor="t" anchorCtr="0" compatLnSpc="1">
            <a:spAutoFit/>
          </a:bodyPr>
          <a:lstStyle/>
          <a:p>
            <a:pPr marR="0" indent="0" defTabSz="914400" fontAlgn="base">
              <a:lnSpc>
                <a:spcPct val="200000"/>
              </a:lnSpc>
              <a:spcBef>
                <a:spcPct val="0"/>
              </a:spcBef>
              <a:spcAft>
                <a:spcPct val="0"/>
              </a:spcAft>
              <a:buClrTx/>
              <a:buSzTx/>
              <a:buFont typeface="+mj-lt"/>
              <a:buNone/>
            </a:pPr>
            <a:r>
              <a:rPr kumimoji="1" lang="en-IN" altLang="en-US" b="1" i="1" dirty="0">
                <a:solidFill>
                  <a:schemeClr val="bg1"/>
                </a:solidFill>
                <a:latin typeface="+mj-lt"/>
                <a:cs typeface="굴림" pitchFamily="50" charset="-127"/>
              </a:rPr>
              <a:t>Steps:</a:t>
            </a:r>
            <a:endParaRPr kumimoji="1" lang="en-US" altLang="ko-KR" sz="1800" dirty="0">
              <a:solidFill>
                <a:schemeClr val="bg1"/>
              </a:solidFill>
              <a:latin typeface="+mj-lt"/>
              <a:cs typeface="굴림" pitchFamily="50" charset="-127"/>
            </a:endParaRP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 Data Collection</a:t>
            </a: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Data Preparation</a:t>
            </a: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Choos</a:t>
            </a:r>
            <a:r>
              <a:rPr lang="en-IN" altLang="en-US" sz="1800">
                <a:solidFill>
                  <a:schemeClr val="bg1"/>
                </a:solidFill>
                <a:sym typeface="+mn-ea"/>
              </a:rPr>
              <a:t>ing</a:t>
            </a:r>
            <a:r>
              <a:rPr lang="en-US" sz="1800">
                <a:solidFill>
                  <a:schemeClr val="bg1"/>
                </a:solidFill>
                <a:sym typeface="+mn-ea"/>
              </a:rPr>
              <a:t> a Model</a:t>
            </a: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Train the Model</a:t>
            </a: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Evaluat</a:t>
            </a:r>
            <a:r>
              <a:rPr lang="en-IN" altLang="en-US" sz="1800">
                <a:solidFill>
                  <a:schemeClr val="bg1"/>
                </a:solidFill>
                <a:sym typeface="+mn-ea"/>
              </a:rPr>
              <a:t>ion of</a:t>
            </a:r>
            <a:r>
              <a:rPr lang="en-US" sz="1800">
                <a:solidFill>
                  <a:schemeClr val="bg1"/>
                </a:solidFill>
                <a:sym typeface="+mn-ea"/>
              </a:rPr>
              <a:t> the Model</a:t>
            </a: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Parameter Tuning</a:t>
            </a:r>
          </a:p>
          <a:p>
            <a:pPr marR="0" indent="-228600" defTabSz="914400" fontAlgn="base">
              <a:lnSpc>
                <a:spcPct val="200000"/>
              </a:lnSpc>
              <a:spcBef>
                <a:spcPct val="0"/>
              </a:spcBef>
              <a:spcAft>
                <a:spcPct val="0"/>
              </a:spcAft>
              <a:buClrTx/>
              <a:buSzTx/>
              <a:buFont typeface="+mj-lt"/>
              <a:buAutoNum type="arabicPeriod"/>
            </a:pPr>
            <a:r>
              <a:rPr lang="en-US" sz="1800">
                <a:solidFill>
                  <a:schemeClr val="bg1"/>
                </a:solidFill>
                <a:sym typeface="+mn-ea"/>
              </a:rPr>
              <a:t>Mak</a:t>
            </a:r>
            <a:r>
              <a:rPr lang="en-IN" altLang="en-US" sz="1800">
                <a:solidFill>
                  <a:schemeClr val="bg1"/>
                </a:solidFill>
                <a:sym typeface="+mn-ea"/>
              </a:rPr>
              <a:t>ing</a:t>
            </a:r>
            <a:r>
              <a:rPr lang="en-US" sz="1800">
                <a:solidFill>
                  <a:schemeClr val="bg1"/>
                </a:solidFill>
                <a:sym typeface="+mn-ea"/>
              </a:rPr>
              <a:t> Predictions</a:t>
            </a:r>
            <a:endParaRPr lang="en-US" sz="1800">
              <a:solidFill>
                <a:schemeClr val="bg1"/>
              </a:solidFill>
            </a:endParaRPr>
          </a:p>
          <a:p>
            <a:pPr marR="0" indent="-228600" defTabSz="914400" fontAlgn="base">
              <a:lnSpc>
                <a:spcPct val="200000"/>
              </a:lnSpc>
              <a:spcBef>
                <a:spcPct val="0"/>
              </a:spcBef>
              <a:spcAft>
                <a:spcPct val="0"/>
              </a:spcAft>
              <a:buClrTx/>
              <a:buSzTx/>
              <a:buFont typeface="+mj-lt"/>
              <a:buAutoNum type="arabicPeriod"/>
            </a:pPr>
            <a:endParaRPr kumimoji="1" lang="en-US" altLang="ko-KR" sz="1800" dirty="0">
              <a:solidFill>
                <a:schemeClr val="bg1"/>
              </a:solidFill>
              <a:latin typeface="+mj-lt"/>
              <a:cs typeface="굴림" pitchFamily="50" charset="-127"/>
            </a:endParaRPr>
          </a:p>
          <a:p>
            <a:pPr marR="0" indent="0" defTabSz="914400" fontAlgn="base">
              <a:lnSpc>
                <a:spcPct val="200000"/>
              </a:lnSpc>
              <a:spcBef>
                <a:spcPct val="0"/>
              </a:spcBef>
              <a:spcAft>
                <a:spcPct val="0"/>
              </a:spcAft>
              <a:buClrTx/>
              <a:buSzTx/>
              <a:buFont typeface="+mj-lt"/>
              <a:buNone/>
            </a:pPr>
            <a:endParaRPr kumimoji="1" lang="en-US" altLang="ko-KR" sz="1800" dirty="0">
              <a:solidFill>
                <a:schemeClr val="bg1"/>
              </a:solidFill>
              <a:latin typeface="+mj-lt"/>
              <a:cs typeface="굴림" pitchFamily="50" charset="-127"/>
            </a:endParaRPr>
          </a:p>
        </p:txBody>
      </p:sp>
      <p:sp>
        <p:nvSpPr>
          <p:cNvPr id="3" name="Text Box 2"/>
          <p:cNvSpPr txBox="1"/>
          <p:nvPr/>
        </p:nvSpPr>
        <p:spPr>
          <a:xfrm>
            <a:off x="6797040" y="1073785"/>
            <a:ext cx="4757420" cy="193802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r>
              <a:rPr lang="en-US" b="1">
                <a:solidFill>
                  <a:schemeClr val="bg1"/>
                </a:solidFill>
              </a:rPr>
              <a:t>Automation is the technology </a:t>
            </a:r>
          </a:p>
          <a:p>
            <a:r>
              <a:rPr lang="en-US" b="1">
                <a:solidFill>
                  <a:schemeClr val="bg1"/>
                </a:solidFill>
              </a:rPr>
              <a:t>by which a process or procedure </a:t>
            </a:r>
          </a:p>
          <a:p>
            <a:r>
              <a:rPr lang="en-US" b="1">
                <a:solidFill>
                  <a:schemeClr val="bg1"/>
                </a:solidFill>
              </a:rPr>
              <a:t>is performed with minimal human </a:t>
            </a:r>
          </a:p>
          <a:p>
            <a:r>
              <a:rPr lang="en-US" b="1">
                <a:solidFill>
                  <a:schemeClr val="bg1"/>
                </a:solidFill>
              </a:rPr>
              <a:t>assistance. By simplifying change  through </a:t>
            </a:r>
          </a:p>
          <a:p>
            <a:r>
              <a:rPr lang="en-US" b="1">
                <a:solidFill>
                  <a:schemeClr val="bg1"/>
                </a:solidFill>
              </a:rPr>
              <a:t>automation, you gain the time and energy to</a:t>
            </a:r>
          </a:p>
          <a:p>
            <a:r>
              <a:rPr lang="en-US" b="1">
                <a:solidFill>
                  <a:schemeClr val="bg1"/>
                </a:solidFill>
              </a:rPr>
              <a:t>focus on innovation. </a:t>
            </a:r>
          </a:p>
        </p:txBody>
      </p:sp>
      <p:sp>
        <p:nvSpPr>
          <p:cNvPr id="4" name="Text Box 3"/>
          <p:cNvSpPr txBox="1"/>
          <p:nvPr/>
        </p:nvSpPr>
        <p:spPr>
          <a:xfrm>
            <a:off x="6797040" y="3187700"/>
            <a:ext cx="5213985" cy="2922905"/>
          </a:xfrm>
          <a:prstGeom prst="rect">
            <a:avLst/>
          </a:prstGeom>
          <a:solidFill>
            <a:schemeClr val="bg1">
              <a:lumMod val="85000"/>
              <a:alpha val="52000"/>
            </a:schemeClr>
          </a:solidFill>
        </p:spPr>
        <p:txBody>
          <a:bodyPr wrap="square" rtlCol="0">
            <a:spAutoFit/>
          </a:bodyPr>
          <a:lstStyle/>
          <a:p>
            <a:r>
              <a:rPr lang="en-IN" altLang="en-US"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rPr>
              <a:t>AI/ML are used to find locations or areas where most of the criminal activities takes place. AI/ML algorithms can eliminate human errors therefore increasing arrest accuracy.”</a:t>
            </a:r>
            <a:r>
              <a:rPr lang="en-IN" altLang="en-US" sz="2400"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rPr>
              <a:t>Predictive policing”</a:t>
            </a:r>
            <a:r>
              <a:rPr lang="en-IN" altLang="en-US"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rPr>
              <a:t> is the practice of identifying the date, times and</a:t>
            </a:r>
          </a:p>
          <a:p>
            <a:r>
              <a:rPr lang="en-IN" altLang="en-US"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rPr>
              <a:t>locations where specific crimes are most likely to occur, then scheduling officers to patrol those areas in hopes of preventing crimes from taking </a:t>
            </a:r>
          </a:p>
          <a:p>
            <a:r>
              <a:rPr lang="en-IN" altLang="en-US" b="1" i="1">
                <a:solidFill>
                  <a:srgbClr val="2727AD"/>
                </a:solidFill>
                <a:effectLst>
                  <a:outerShdw blurRad="38100" dist="25400" dir="5400000" algn="ctr" rotWithShape="0">
                    <a:srgbClr val="6E747A">
                      <a:alpha val="43000"/>
                    </a:srgbClr>
                  </a:outerShdw>
                </a:effectLst>
                <a:ea typeface="Malgun Gothic" panose="020B0503020000020004" pitchFamily="50" charset="-127"/>
                <a:cs typeface="+mn-lt"/>
              </a:rPr>
              <a:t>place, therefore keeping neighborhoods safer.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2" presetClass="entr" presetSubtype="8" fill="hold" grpId="0" nodeType="withEffect">
                                  <p:stCondLst>
                                    <p:cond delay="0"/>
                                  </p:stCondLst>
                                  <p:childTnLst>
                                    <p:set>
                                      <p:cBhvr>
                                        <p:cTn id="8" dur="1000" fill="hold">
                                          <p:stCondLst>
                                            <p:cond delay="0"/>
                                          </p:stCondLst>
                                        </p:cTn>
                                        <p:tgtEl>
                                          <p:spTgt spid="12"/>
                                        </p:tgtEl>
                                        <p:attrNameLst>
                                          <p:attrName>style.visibility</p:attrName>
                                        </p:attrNameLst>
                                      </p:cBhvr>
                                      <p:to>
                                        <p:strVal val="visible"/>
                                      </p:to>
                                    </p:set>
                                    <p:anim calcmode="lin" valueType="num">
                                      <p:cBhvr additive="base">
                                        <p:cTn id="9" dur="1000"/>
                                        <p:tgtEl>
                                          <p:spTgt spid="12"/>
                                        </p:tgtEl>
                                        <p:attrNameLst>
                                          <p:attrName>ppt_x</p:attrName>
                                        </p:attrNameLst>
                                      </p:cBhvr>
                                      <p:tavLst>
                                        <p:tav tm="0">
                                          <p:val>
                                            <p:strVal val="#ppt_x-#ppt_w*1.125000"/>
                                          </p:val>
                                        </p:tav>
                                        <p:tav tm="100000">
                                          <p:val>
                                            <p:strVal val="#ppt_x"/>
                                          </p:val>
                                        </p:tav>
                                      </p:tavLst>
                                    </p:anim>
                                    <p:animEffect transition="in" filter="wipe(right)">
                                      <p:cBhvr>
                                        <p:cTn id="10" dur="1000"/>
                                        <p:tgtEl>
                                          <p:spTgt spid="12"/>
                                        </p:tgtEl>
                                      </p:cBhvr>
                                    </p:animEffect>
                                  </p:childTnLst>
                                </p:cTn>
                              </p:par>
                              <p:par>
                                <p:cTn id="11" presetID="12" presetClass="entr" presetSubtype="2"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ppt_x</p:attrName>
                                        </p:attrNameLst>
                                      </p:cBhvr>
                                      <p:tavLst>
                                        <p:tav tm="0">
                                          <p:val>
                                            <p:strVal val="#ppt_x+#ppt_w*1.125000"/>
                                          </p:val>
                                        </p:tav>
                                        <p:tav tm="100000">
                                          <p:val>
                                            <p:strVal val="#ppt_x"/>
                                          </p:val>
                                        </p:tav>
                                      </p:tavLst>
                                    </p:anim>
                                    <p:animEffect transition="in" filter="wipe(left)">
                                      <p:cBhvr>
                                        <p:cTn id="14" dur="500"/>
                                        <p:tgtEl>
                                          <p:spTgt spid="3"/>
                                        </p:tgtEl>
                                      </p:cBhvr>
                                    </p:animEffect>
                                  </p:childTnLst>
                                </p:cTn>
                              </p:par>
                              <p:par>
                                <p:cTn id="15" presetID="12" presetClass="entr" presetSubtype="2" fill="hold" grpId="1"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ppt_x</p:attrName>
                                        </p:attrNameLst>
                                      </p:cBhvr>
                                      <p:tavLst>
                                        <p:tav tm="0">
                                          <p:val>
                                            <p:strVal val="#ppt_x+#ppt_w*1.125000"/>
                                          </p:val>
                                        </p:tav>
                                        <p:tav tm="100000">
                                          <p:val>
                                            <p:strVal val="#ppt_x"/>
                                          </p:val>
                                        </p:tav>
                                      </p:tavLst>
                                    </p:anim>
                                    <p:animEffect transition="in" filter="wipe(left)">
                                      <p:cBhvr>
                                        <p:cTn id="18" dur="500"/>
                                        <p:tgtEl>
                                          <p:spTgt spid="3"/>
                                        </p:tgtEl>
                                      </p:cBhvr>
                                    </p:animEffect>
                                  </p:childTnLst>
                                </p:cTn>
                              </p:par>
                              <p:par>
                                <p:cTn id="19" presetID="12" presetClass="entr" presetSubtype="2" fill="hold" grpId="0" nodeType="withEffect">
                                  <p:stCondLst>
                                    <p:cond delay="0"/>
                                  </p:stCondLst>
                                  <p:childTnLst>
                                    <p:set>
                                      <p:cBhvr>
                                        <p:cTn id="20" dur="1000" fill="hold">
                                          <p:stCondLst>
                                            <p:cond delay="0"/>
                                          </p:stCondLst>
                                        </p:cTn>
                                        <p:tgtEl>
                                          <p:spTgt spid="4"/>
                                        </p:tgtEl>
                                        <p:attrNameLst>
                                          <p:attrName>style.visibility</p:attrName>
                                        </p:attrNameLst>
                                      </p:cBhvr>
                                      <p:to>
                                        <p:strVal val="visible"/>
                                      </p:to>
                                    </p:set>
                                    <p:anim calcmode="lin" valueType="num">
                                      <p:cBhvr additive="base">
                                        <p:cTn id="21" dur="1000"/>
                                        <p:tgtEl>
                                          <p:spTgt spid="4"/>
                                        </p:tgtEl>
                                        <p:attrNameLst>
                                          <p:attrName>ppt_x</p:attrName>
                                        </p:attrNameLst>
                                      </p:cBhvr>
                                      <p:tavLst>
                                        <p:tav tm="0">
                                          <p:val>
                                            <p:strVal val="#ppt_x+#ppt_w*1.125000"/>
                                          </p:val>
                                        </p:tav>
                                        <p:tav tm="100000">
                                          <p:val>
                                            <p:strVal val="#ppt_x"/>
                                          </p:val>
                                        </p:tav>
                                      </p:tavLst>
                                    </p:anim>
                                    <p:animEffect transition="in" filter="wipe(left)">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p:bldP spid="3" grpId="1"/>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5271770" y="-48895"/>
            <a:ext cx="7978775" cy="1005840"/>
          </a:xfrm>
        </p:spPr>
        <p:txBody>
          <a:bodyPr/>
          <a:lstStyle/>
          <a:p>
            <a:r>
              <a:rPr lang="en-IN" altLang="ko-KR" sz="4800" dirty="0"/>
              <a:t>03</a:t>
            </a:r>
            <a:br>
              <a:rPr lang="en-IN" altLang="ko-KR" sz="4800" dirty="0"/>
            </a:br>
            <a:r>
              <a:rPr lang="en-IN" altLang="ko-KR" sz="4000" dirty="0"/>
              <a:t>Use of Dataset</a:t>
            </a:r>
          </a:p>
        </p:txBody>
      </p:sp>
      <p:sp>
        <p:nvSpPr>
          <p:cNvPr id="3" name="Text Box 2"/>
          <p:cNvSpPr txBox="1"/>
          <p:nvPr/>
        </p:nvSpPr>
        <p:spPr>
          <a:xfrm>
            <a:off x="3952875" y="1444625"/>
            <a:ext cx="8308340" cy="5323205"/>
          </a:xfrm>
          <a:prstGeom prst="rect">
            <a:avLst/>
          </a:prstGeom>
          <a:noFill/>
        </p:spPr>
        <p:txBody>
          <a:bodyPr wrap="square" rtlCol="0">
            <a:spAutoFit/>
          </a:bodyPr>
          <a:lstStyle/>
          <a:p>
            <a:pPr marL="342900" indent="-342900">
              <a:buFont typeface="Arial" panose="020B0604020202020204" pitchFamily="34" charset="0"/>
              <a:buChar char="•"/>
            </a:pPr>
            <a:r>
              <a:rPr lang="en-IN" altLang="en-US">
                <a:solidFill>
                  <a:schemeClr val="bg1"/>
                </a:solidFill>
              </a:rPr>
              <a:t>The data which we have used in this model has been collected from</a:t>
            </a:r>
          </a:p>
          <a:p>
            <a:pPr indent="0">
              <a:buFont typeface="Arial" panose="020B0604020202020204" pitchFamily="34" charset="0"/>
              <a:buNone/>
            </a:pPr>
            <a:r>
              <a:rPr lang="en-IN" altLang="en-US">
                <a:solidFill>
                  <a:schemeClr val="bg1"/>
                </a:solidFill>
              </a:rPr>
              <a:t>    Toronto Police Service- Public safety portal.</a:t>
            </a:r>
          </a:p>
          <a:p>
            <a:pPr indent="0">
              <a:buFont typeface="Arial" panose="020B0604020202020204" pitchFamily="34" charset="0"/>
              <a:buNone/>
            </a:pPr>
            <a:endParaRPr lang="en-IN" altLang="en-US">
              <a:solidFill>
                <a:schemeClr val="bg1"/>
              </a:solidFill>
            </a:endParaRPr>
          </a:p>
          <a:p>
            <a:pPr marL="342900" indent="-342900">
              <a:buFont typeface="Arial" panose="020B0604020202020204" pitchFamily="34" charset="0"/>
              <a:buChar char="•"/>
            </a:pPr>
            <a:r>
              <a:rPr lang="en-IN" altLang="en-US">
                <a:solidFill>
                  <a:schemeClr val="bg1"/>
                </a:solidFill>
              </a:rPr>
              <a:t> This collected data can be used to extract meaningful information which</a:t>
            </a:r>
          </a:p>
          <a:p>
            <a:pPr indent="0">
              <a:buFont typeface="Arial" panose="020B0604020202020204" pitchFamily="34" charset="0"/>
              <a:buNone/>
            </a:pPr>
            <a:r>
              <a:rPr lang="en-IN" altLang="en-US">
                <a:solidFill>
                  <a:schemeClr val="bg1"/>
                </a:solidFill>
              </a:rPr>
              <a:t>can help both the police department and the public to maintain safe</a:t>
            </a:r>
          </a:p>
          <a:p>
            <a:pPr indent="0">
              <a:buFont typeface="Arial" panose="020B0604020202020204" pitchFamily="34" charset="0"/>
              <a:buNone/>
            </a:pPr>
            <a:r>
              <a:rPr lang="en-IN" altLang="en-US">
                <a:solidFill>
                  <a:schemeClr val="bg1"/>
                </a:solidFill>
              </a:rPr>
              <a:t>surroundings. Identifying crime and predicting dangerous hotspots at a</a:t>
            </a:r>
          </a:p>
          <a:p>
            <a:pPr indent="0">
              <a:buFont typeface="Arial" panose="020B0604020202020204" pitchFamily="34" charset="0"/>
              <a:buNone/>
            </a:pPr>
            <a:r>
              <a:rPr lang="en-IN" altLang="en-US">
                <a:solidFill>
                  <a:schemeClr val="bg1"/>
                </a:solidFill>
              </a:rPr>
              <a:t>certain time and place could provide a better visualization for both public</a:t>
            </a:r>
          </a:p>
          <a:p>
            <a:pPr indent="0">
              <a:buFont typeface="Arial" panose="020B0604020202020204" pitchFamily="34" charset="0"/>
              <a:buNone/>
            </a:pPr>
            <a:r>
              <a:rPr lang="en-IN" altLang="en-US">
                <a:solidFill>
                  <a:schemeClr val="bg1"/>
                </a:solidFill>
              </a:rPr>
              <a:t>and authorities.</a:t>
            </a:r>
          </a:p>
          <a:p>
            <a:pPr indent="0">
              <a:buFont typeface="Arial" panose="020B0604020202020204" pitchFamily="34" charset="0"/>
              <a:buNone/>
            </a:pPr>
            <a:endParaRPr lang="en-IN" altLang="en-US">
              <a:solidFill>
                <a:schemeClr val="bg1"/>
              </a:solidFill>
            </a:endParaRPr>
          </a:p>
          <a:p>
            <a:pPr marL="342900" indent="-342900">
              <a:buFont typeface="Arial" panose="020B0604020202020204" pitchFamily="34" charset="0"/>
              <a:buChar char="•"/>
            </a:pPr>
            <a:r>
              <a:rPr lang="en-IN" altLang="en-US">
                <a:solidFill>
                  <a:schemeClr val="bg1"/>
                </a:solidFill>
              </a:rPr>
              <a:t>In this dataset we have columns such as- Occurence date, month, reporting</a:t>
            </a:r>
          </a:p>
          <a:p>
            <a:pPr indent="0">
              <a:buFont typeface="Arial" panose="020B0604020202020204" pitchFamily="34" charset="0"/>
              <a:buNone/>
            </a:pPr>
            <a:r>
              <a:rPr lang="en-IN" altLang="en-US">
                <a:solidFill>
                  <a:schemeClr val="bg1"/>
                </a:solidFill>
              </a:rPr>
              <a:t>date , Neighborhood, type of offence, MCI (or Major Crime Indicators). This </a:t>
            </a:r>
          </a:p>
          <a:p>
            <a:pPr indent="0">
              <a:buFont typeface="Arial" panose="020B0604020202020204" pitchFamily="34" charset="0"/>
              <a:buNone/>
            </a:pPr>
            <a:r>
              <a:rPr lang="en-IN" altLang="en-US">
                <a:solidFill>
                  <a:schemeClr val="bg1"/>
                </a:solidFill>
              </a:rPr>
              <a:t>would help in clearly showcasing which neighbourhood are dangerous and</a:t>
            </a:r>
          </a:p>
          <a:p>
            <a:pPr indent="0">
              <a:buFont typeface="Arial" panose="020B0604020202020204" pitchFamily="34" charset="0"/>
              <a:buNone/>
            </a:pPr>
            <a:r>
              <a:rPr lang="en-IN" altLang="en-US">
                <a:solidFill>
                  <a:schemeClr val="bg1"/>
                </a:solidFill>
              </a:rPr>
              <a:t>require more focus of police agencies. It would also supplement to the general public’s knowledge for their own well-being and safety.</a:t>
            </a:r>
          </a:p>
          <a:p>
            <a:pPr indent="0">
              <a:buFont typeface="Arial" panose="020B0604020202020204" pitchFamily="34" charset="0"/>
              <a:buNone/>
            </a:pPr>
            <a:endParaRPr lang="en-IN" altLang="en-US">
              <a:solidFill>
                <a:schemeClr val="bg1"/>
              </a:solidFill>
            </a:endParaRPr>
          </a:p>
          <a:p>
            <a:pPr marL="342900" indent="-342900">
              <a:buFont typeface="Arial" panose="020B0604020202020204" pitchFamily="34" charset="0"/>
              <a:buChar char="•"/>
            </a:pPr>
            <a:r>
              <a:rPr lang="en-IN" altLang="en-US">
                <a:solidFill>
                  <a:schemeClr val="bg1"/>
                </a:solidFill>
              </a:rPr>
              <a:t>We have used several time series forcasting along with classification and</a:t>
            </a:r>
          </a:p>
          <a:p>
            <a:pPr indent="0">
              <a:buFont typeface="Arial" panose="020B0604020202020204" pitchFamily="34" charset="0"/>
              <a:buNone/>
            </a:pPr>
            <a:r>
              <a:rPr lang="en-IN" altLang="en-US">
                <a:solidFill>
                  <a:schemeClr val="bg1"/>
                </a:solidFill>
              </a:rPr>
              <a:t> clustering algorithms to validate the results.</a:t>
            </a:r>
          </a:p>
        </p:txBody>
      </p:sp>
      <p:graphicFrame>
        <p:nvGraphicFramePr>
          <p:cNvPr id="4" name="Diagram 3"/>
          <p:cNvGraphicFramePr/>
          <p:nvPr/>
        </p:nvGraphicFramePr>
        <p:xfrm>
          <a:off x="171450" y="956945"/>
          <a:ext cx="2241550" cy="4040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2" presetClass="entr" presetSubtype="2" fill="hold" grpId="0" nodeType="withEffect">
                                  <p:stCondLst>
                                    <p:cond delay="0"/>
                                  </p:stCondLst>
                                  <p:childTnLst>
                                    <p:set>
                                      <p:cBhvr>
                                        <p:cTn id="12" dur="1000" fill="hold">
                                          <p:stCondLst>
                                            <p:cond delay="0"/>
                                          </p:stCondLst>
                                        </p:cTn>
                                        <p:tgtEl>
                                          <p:spTgt spid="3"/>
                                        </p:tgtEl>
                                        <p:attrNameLst>
                                          <p:attrName>style.visibility</p:attrName>
                                        </p:attrNameLst>
                                      </p:cBhvr>
                                      <p:to>
                                        <p:strVal val="visible"/>
                                      </p:to>
                                    </p:set>
                                    <p:anim calcmode="lin" valueType="num">
                                      <p:cBhvr additive="base">
                                        <p:cTn id="13" dur="1000"/>
                                        <p:tgtEl>
                                          <p:spTgt spid="3"/>
                                        </p:tgtEl>
                                        <p:attrNameLst>
                                          <p:attrName>ppt_x</p:attrName>
                                        </p:attrNameLst>
                                      </p:cBhvr>
                                      <p:tavLst>
                                        <p:tav tm="0">
                                          <p:val>
                                            <p:strVal val="#ppt_x+#ppt_w*1.125000"/>
                                          </p:val>
                                        </p:tav>
                                        <p:tav tm="100000">
                                          <p:val>
                                            <p:strVal val="#ppt_x"/>
                                          </p:val>
                                        </p:tav>
                                      </p:tavLst>
                                    </p:anim>
                                    <p:animEffect transition="in" filter="wipe(left)">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IN" altLang="ko-KR" dirty="0"/>
              <a:t>04</a:t>
            </a:r>
            <a:br>
              <a:rPr lang="en-IN" altLang="ko-KR" dirty="0"/>
            </a:br>
            <a:r>
              <a:rPr lang="en-IN" altLang="ko-KR" dirty="0"/>
              <a:t>Data Pre-Processing</a:t>
            </a:r>
          </a:p>
        </p:txBody>
      </p:sp>
      <p:sp>
        <p:nvSpPr>
          <p:cNvPr id="5" name="Text Box 4"/>
          <p:cNvSpPr txBox="1"/>
          <p:nvPr/>
        </p:nvSpPr>
        <p:spPr>
          <a:xfrm>
            <a:off x="100965" y="1452880"/>
            <a:ext cx="5686425" cy="4707890"/>
          </a:xfrm>
          <a:prstGeom prst="rect">
            <a:avLst/>
          </a:prstGeom>
          <a:noFill/>
          <a:extLst>
            <a:ext uri="{909E8E84-426E-40DD-AFC4-6F175D3DCCD1}">
              <a14:hiddenFill xmlns:a14="http://schemas.microsoft.com/office/drawing/2010/main">
                <a:gradFill>
                  <a:gsLst>
                    <a:gs pos="0">
                      <a:srgbClr val="FE4444"/>
                    </a:gs>
                    <a:gs pos="100000">
                      <a:srgbClr val="832B2B"/>
                    </a:gs>
                  </a:gsLst>
                  <a:lin scaled="0"/>
                </a:gradFill>
              </a14:hiddenFill>
            </a:ext>
          </a:extLst>
        </p:spPr>
        <p:txBody>
          <a:bodyPr wrap="square" rtlCol="0">
            <a:spAutoFit/>
          </a:bodyPr>
          <a:lstStyle/>
          <a:p>
            <a:pPr marL="342900" indent="-342900" algn="l">
              <a:buFont typeface="Arial" panose="020B0604020202020204" pitchFamily="34" charset="0"/>
              <a:buChar char="•"/>
            </a:pPr>
            <a:r>
              <a:rPr lang="en-IN" altLang="en-US" b="1" i="1"/>
              <a:t>There were many duplicates as well as there werecolumns like X,Y coordinates , NeighborhoodID,</a:t>
            </a:r>
          </a:p>
          <a:p>
            <a:pPr indent="0">
              <a:buFont typeface="Arial" panose="020B0604020202020204" pitchFamily="34" charset="0"/>
              <a:buNone/>
            </a:pPr>
            <a:r>
              <a:rPr lang="en-IN" altLang="en-US" b="1" i="1"/>
              <a:t>ReportDayOfweek, etc which were not that relevant</a:t>
            </a:r>
          </a:p>
          <a:p>
            <a:pPr indent="0">
              <a:buFont typeface="Arial" panose="020B0604020202020204" pitchFamily="34" charset="0"/>
              <a:buNone/>
            </a:pPr>
            <a:r>
              <a:rPr lang="en-IN" altLang="en-US" b="1" i="1"/>
              <a:t>for predictions and clustering so we had to drop those</a:t>
            </a:r>
          </a:p>
          <a:p>
            <a:pPr indent="0">
              <a:buFont typeface="Arial" panose="020B0604020202020204" pitchFamily="34" charset="0"/>
              <a:buNone/>
            </a:pPr>
            <a:r>
              <a:rPr lang="en-IN" altLang="en-US" b="1" i="1"/>
              <a:t>columns.</a:t>
            </a:r>
          </a:p>
          <a:p>
            <a:pPr marL="342900" indent="-342900">
              <a:buFont typeface="Arial" panose="020B0604020202020204" pitchFamily="34" charset="0"/>
              <a:buChar char="•"/>
            </a:pPr>
            <a:r>
              <a:rPr lang="en-IN" altLang="en-US" b="1" i="1"/>
              <a:t>Using the data after dropping these columns we</a:t>
            </a:r>
          </a:p>
          <a:p>
            <a:pPr indent="0">
              <a:buFont typeface="Arial" panose="020B0604020202020204" pitchFamily="34" charset="0"/>
              <a:buNone/>
            </a:pPr>
            <a:r>
              <a:rPr lang="en-IN" altLang="en-US" b="1" i="1"/>
              <a:t> have done various vizualizations using grouping</a:t>
            </a:r>
          </a:p>
          <a:p>
            <a:pPr indent="0">
              <a:buFont typeface="Arial" panose="020B0604020202020204" pitchFamily="34" charset="0"/>
              <a:buNone/>
            </a:pPr>
            <a:r>
              <a:rPr lang="en-IN" altLang="en-US" b="1" i="1"/>
              <a:t>techniques.</a:t>
            </a:r>
          </a:p>
          <a:p>
            <a:pPr marL="342900" indent="-342900">
              <a:buFont typeface="Arial" panose="020B0604020202020204" pitchFamily="34" charset="0"/>
              <a:buChar char="•"/>
            </a:pPr>
            <a:r>
              <a:rPr lang="en-IN" altLang="en-US" b="1" i="1"/>
              <a:t>We had to factorise various independent and</a:t>
            </a:r>
          </a:p>
          <a:p>
            <a:pPr indent="0">
              <a:buFont typeface="Arial" panose="020B0604020202020204" pitchFamily="34" charset="0"/>
              <a:buNone/>
            </a:pPr>
            <a:r>
              <a:rPr lang="en-IN" altLang="en-US" b="1" i="1"/>
              <a:t>dependent variable for classification. Also,</a:t>
            </a:r>
          </a:p>
          <a:p>
            <a:pPr indent="0">
              <a:buFont typeface="Arial" panose="020B0604020202020204" pitchFamily="34" charset="0"/>
              <a:buNone/>
            </a:pPr>
            <a:r>
              <a:rPr lang="en-IN" altLang="en-US" b="1" i="1"/>
              <a:t>OneHotEncoder() was used  to all the X variables for</a:t>
            </a:r>
          </a:p>
          <a:p>
            <a:pPr indent="0">
              <a:buFont typeface="Arial" panose="020B0604020202020204" pitchFamily="34" charset="0"/>
              <a:buNone/>
            </a:pPr>
            <a:r>
              <a:rPr lang="en-IN" altLang="en-US" b="1" i="1"/>
              <a:t>input into the classification model.</a:t>
            </a:r>
          </a:p>
          <a:p>
            <a:pPr marL="342900" indent="-342900">
              <a:buFont typeface="Arial" panose="020B0604020202020204" pitchFamily="34" charset="0"/>
              <a:buChar char="•"/>
            </a:pPr>
            <a:r>
              <a:rPr lang="en-IN" altLang="en-US" b="1" i="1"/>
              <a:t>Also we, have considered those crimes which took</a:t>
            </a:r>
          </a:p>
          <a:p>
            <a:pPr indent="0">
              <a:buFont typeface="Arial" panose="020B0604020202020204" pitchFamily="34" charset="0"/>
              <a:buNone/>
            </a:pPr>
            <a:r>
              <a:rPr lang="en-IN" altLang="en-US" b="1" i="1"/>
              <a:t> place after December 2014 as before that there were not sufficient data.</a:t>
            </a:r>
          </a:p>
        </p:txBody>
      </p:sp>
      <p:pic>
        <p:nvPicPr>
          <p:cNvPr id="7" name="Content Placeholder 6" descr="Screenshot 2020-12-02 23.43.38"/>
          <p:cNvPicPr>
            <a:picLocks noGrp="1" noChangeAspect="1"/>
          </p:cNvPicPr>
          <p:nvPr>
            <p:ph idx="1"/>
          </p:nvPr>
        </p:nvPicPr>
        <p:blipFill>
          <a:blip r:embed="rId2"/>
          <a:srcRect l="20641" t="42274" r="50218" b="29258"/>
          <a:stretch>
            <a:fillRect/>
          </a:stretch>
        </p:blipFill>
        <p:spPr>
          <a:xfrm>
            <a:off x="5787390" y="4932680"/>
            <a:ext cx="4693920" cy="1843405"/>
          </a:xfrm>
          <a:prstGeom prst="rect">
            <a:avLst/>
          </a:prstGeom>
        </p:spPr>
      </p:pic>
      <p:pic>
        <p:nvPicPr>
          <p:cNvPr id="8" name="Picture 7" descr="Screenshot 2020-12-02 23.45.57"/>
          <p:cNvPicPr>
            <a:picLocks noChangeAspect="1"/>
          </p:cNvPicPr>
          <p:nvPr/>
        </p:nvPicPr>
        <p:blipFill>
          <a:blip r:embed="rId3"/>
          <a:srcRect l="16016" t="49293" r="20903" b="24893"/>
          <a:stretch>
            <a:fillRect/>
          </a:stretch>
        </p:blipFill>
        <p:spPr>
          <a:xfrm>
            <a:off x="5787390" y="2822575"/>
            <a:ext cx="5949950" cy="1983105"/>
          </a:xfrm>
          <a:prstGeom prst="rect">
            <a:avLst/>
          </a:prstGeom>
        </p:spPr>
      </p:pic>
      <p:pic>
        <p:nvPicPr>
          <p:cNvPr id="9" name="Picture 8" descr="Screenshot 2020-12-03 00.01.31"/>
          <p:cNvPicPr>
            <a:picLocks noChangeAspect="1"/>
          </p:cNvPicPr>
          <p:nvPr/>
        </p:nvPicPr>
        <p:blipFill>
          <a:blip r:embed="rId4"/>
          <a:srcRect l="22172" t="43401" r="16824" b="26263"/>
          <a:stretch>
            <a:fillRect/>
          </a:stretch>
        </p:blipFill>
        <p:spPr>
          <a:xfrm>
            <a:off x="5787390" y="260350"/>
            <a:ext cx="6452235" cy="24638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par>
                                <p:cTn id="9" presetID="1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ppt_y</p:attrName>
                                        </p:attrNameLst>
                                      </p:cBhvr>
                                      <p:tavLst>
                                        <p:tav tm="0">
                                          <p:val>
                                            <p:strVal val="#ppt_y+#ppt_h*1.125000"/>
                                          </p:val>
                                        </p:tav>
                                        <p:tav tm="100000">
                                          <p:val>
                                            <p:strVal val="#ppt_y"/>
                                          </p:val>
                                        </p:tav>
                                      </p:tavLst>
                                    </p:anim>
                                    <p:animEffect transition="in" filter="wipe(up)">
                                      <p:cBhvr>
                                        <p:cTn id="12" dur="500"/>
                                        <p:tgtEl>
                                          <p:spTgt spid="8"/>
                                        </p:tgtEl>
                                      </p:cBhvr>
                                    </p:animEffec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2" presetClass="entr" presetSubtype="8"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ppt_x</p:attrName>
                                        </p:attrNameLst>
                                      </p:cBhvr>
                                      <p:tavLst>
                                        <p:tav tm="0">
                                          <p:val>
                                            <p:strVal val="#ppt_x-#ppt_w*1.125000"/>
                                          </p:val>
                                        </p:tav>
                                        <p:tav tm="100000">
                                          <p:val>
                                            <p:strVal val="#ppt_x"/>
                                          </p:val>
                                        </p:tav>
                                      </p:tavLst>
                                    </p:anim>
                                    <p:animEffect transition="in" filter="wipe(right)">
                                      <p:cBhvr>
                                        <p:cTn id="22" dur="500"/>
                                        <p:tgtEl>
                                          <p:spTgt spid="5"/>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sp>
        <p:nvSpPr>
          <p:cNvPr id="4" name="Text Box 3"/>
          <p:cNvSpPr txBox="1"/>
          <p:nvPr/>
        </p:nvSpPr>
        <p:spPr>
          <a:xfrm>
            <a:off x="426085" y="-133350"/>
            <a:ext cx="6322695" cy="1445260"/>
          </a:xfrm>
          <a:prstGeom prst="rect">
            <a:avLst/>
          </a:prstGeom>
          <a:noFill/>
        </p:spPr>
        <p:txBody>
          <a:bodyPr wrap="square" rtlCol="0">
            <a:spAutoFit/>
          </a:bodyPr>
          <a:lstStyle/>
          <a:p>
            <a:r>
              <a:rPr lang="en-IN" altLang="en-US" sz="4400" b="1">
                <a:solidFill>
                  <a:schemeClr val="bg1"/>
                </a:solidFill>
              </a:rPr>
              <a:t>05</a:t>
            </a:r>
          </a:p>
          <a:p>
            <a:r>
              <a:rPr lang="en-IN" altLang="en-US" sz="4400" b="1">
                <a:solidFill>
                  <a:schemeClr val="bg1"/>
                </a:solidFill>
              </a:rPr>
              <a:t>Vizualization</a:t>
            </a:r>
          </a:p>
        </p:txBody>
      </p:sp>
      <p:pic>
        <p:nvPicPr>
          <p:cNvPr id="97" name="Picture 97" descr="Screenshot (683)"/>
          <p:cNvPicPr>
            <a:picLocks noChangeAspect="1"/>
          </p:cNvPicPr>
          <p:nvPr/>
        </p:nvPicPr>
        <p:blipFill>
          <a:blip r:embed="rId2"/>
          <a:srcRect l="22061" t="39205" r="33372" b="24085"/>
          <a:stretch>
            <a:fillRect/>
          </a:stretch>
        </p:blipFill>
        <p:spPr>
          <a:xfrm>
            <a:off x="195580" y="1205230"/>
            <a:ext cx="5433695" cy="4448810"/>
          </a:xfrm>
          <a:prstGeom prst="rect">
            <a:avLst/>
          </a:prstGeom>
        </p:spPr>
      </p:pic>
      <p:pic>
        <p:nvPicPr>
          <p:cNvPr id="108" name="Picture 108" descr="Screenshot (684)"/>
          <p:cNvPicPr>
            <a:picLocks noChangeAspect="1"/>
          </p:cNvPicPr>
          <p:nvPr/>
        </p:nvPicPr>
        <p:blipFill>
          <a:blip r:embed="rId3"/>
          <a:srcRect l="21756" t="37202" r="11691" b="16615"/>
          <a:stretch>
            <a:fillRect/>
          </a:stretch>
        </p:blipFill>
        <p:spPr>
          <a:xfrm>
            <a:off x="5975985" y="1204595"/>
            <a:ext cx="6039485" cy="444944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1755" y="-2540"/>
            <a:ext cx="12277725" cy="6866255"/>
          </a:xfrm>
          <a:gradFill>
            <a:gsLst>
              <a:gs pos="0">
                <a:srgbClr val="012D86"/>
              </a:gs>
              <a:gs pos="100000">
                <a:srgbClr val="0E2557"/>
              </a:gs>
            </a:gsLst>
            <a:lin ang="5400000" scaled="0"/>
          </a:gradFill>
        </p:spPr>
        <p:txBody>
          <a:bodyPr/>
          <a:lstStyle/>
          <a:p>
            <a:endParaRPr lang="ko-KR" altLang="en-US" dirty="0"/>
          </a:p>
        </p:txBody>
      </p:sp>
      <p:sp>
        <p:nvSpPr>
          <p:cNvPr id="4" name="Text Box 3"/>
          <p:cNvSpPr txBox="1"/>
          <p:nvPr/>
        </p:nvSpPr>
        <p:spPr>
          <a:xfrm>
            <a:off x="436245" y="-2540"/>
            <a:ext cx="6322695" cy="1445260"/>
          </a:xfrm>
          <a:prstGeom prst="rect">
            <a:avLst/>
          </a:prstGeom>
          <a:noFill/>
        </p:spPr>
        <p:txBody>
          <a:bodyPr wrap="square" rtlCol="0">
            <a:spAutoFit/>
          </a:bodyPr>
          <a:lstStyle/>
          <a:p>
            <a:r>
              <a:rPr lang="en-IN" altLang="en-US" sz="4400" b="1">
                <a:solidFill>
                  <a:schemeClr val="bg1"/>
                </a:solidFill>
              </a:rPr>
              <a:t>05</a:t>
            </a:r>
          </a:p>
          <a:p>
            <a:r>
              <a:rPr lang="en-IN" altLang="en-US" sz="4400" b="1">
                <a:solidFill>
                  <a:schemeClr val="bg1"/>
                </a:solidFill>
              </a:rPr>
              <a:t>Vizualization</a:t>
            </a:r>
          </a:p>
        </p:txBody>
      </p:sp>
      <p:pic>
        <p:nvPicPr>
          <p:cNvPr id="5" name="Content Placeholder 3" descr="Screenshot 2020-12-03 00.18.31"/>
          <p:cNvPicPr>
            <a:picLocks noChangeAspect="1"/>
          </p:cNvPicPr>
          <p:nvPr/>
        </p:nvPicPr>
        <p:blipFill>
          <a:blip r:embed="rId3"/>
          <a:srcRect l="23083" t="44477" r="23847" b="12841"/>
          <a:stretch>
            <a:fillRect/>
          </a:stretch>
        </p:blipFill>
        <p:spPr>
          <a:xfrm>
            <a:off x="6214745" y="1377315"/>
            <a:ext cx="5835015" cy="4768215"/>
          </a:xfrm>
          <a:prstGeom prst="rect">
            <a:avLst/>
          </a:prstGeom>
        </p:spPr>
      </p:pic>
      <p:pic>
        <p:nvPicPr>
          <p:cNvPr id="7" name="Content Placeholder 6" descr="Screenshot (700)"/>
          <p:cNvPicPr>
            <a:picLocks noGrp="1" noChangeAspect="1"/>
          </p:cNvPicPr>
          <p:nvPr>
            <p:ph idx="1"/>
          </p:nvPr>
        </p:nvPicPr>
        <p:blipFill>
          <a:blip r:embed="rId4"/>
          <a:srcRect l="17421" t="26625" r="27660" b="9213"/>
          <a:stretch>
            <a:fillRect/>
          </a:stretch>
        </p:blipFill>
        <p:spPr>
          <a:xfrm>
            <a:off x="436245" y="1442720"/>
            <a:ext cx="5569585" cy="470281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p:cNvGrpSpPr/>
          <p:nvPr/>
        </p:nvGrpSpPr>
        <p:grpSpPr>
          <a:xfrm>
            <a:off x="3136900" y="588010"/>
            <a:ext cx="4898390" cy="1207144"/>
            <a:chOff x="3006462" y="707524"/>
            <a:chExt cx="3237233" cy="1207243"/>
          </a:xfrm>
        </p:grpSpPr>
        <p:sp>
          <p:nvSpPr>
            <p:cNvPr id="9" name="Text Box 5"/>
            <p:cNvSpPr txBox="1">
              <a:spLocks noChangeArrowheads="1"/>
            </p:cNvSpPr>
            <p:nvPr/>
          </p:nvSpPr>
          <p:spPr bwMode="auto">
            <a:xfrm>
              <a:off x="3024989" y="1269554"/>
              <a:ext cx="3218706" cy="645213"/>
            </a:xfrm>
            <a:prstGeom prst="rect">
              <a:avLst/>
            </a:prstGeom>
            <a:noFill/>
            <a:ln w="9525">
              <a:noFill/>
              <a:miter lim="800000"/>
            </a:ln>
            <a:effectLst/>
          </p:spPr>
          <p:txBody>
            <a:bodyPr vert="horz" wrap="square" lIns="91440" tIns="45720" rIns="91440" bIns="45720" numCol="1" anchor="t" anchorCtr="0" compatLnSpc="1">
              <a:spAutoFit/>
            </a:bodyPr>
            <a:lstStyle/>
            <a:p>
              <a:pPr lvl="0" fontAlgn="base">
                <a:spcBef>
                  <a:spcPct val="0"/>
                </a:spcBef>
                <a:spcAft>
                  <a:spcPct val="0"/>
                </a:spcAft>
              </a:pPr>
              <a:r>
                <a:rPr kumimoji="1" lang="en-IN" altLang="en-US" sz="3600" b="1" dirty="0">
                  <a:solidFill>
                    <a:srgbClr val="252A85"/>
                  </a:solidFill>
                  <a:latin typeface="+mj-lt"/>
                  <a:cs typeface="굴림" pitchFamily="50" charset="-127"/>
                </a:rPr>
                <a:t>Time Series Forcasting</a:t>
              </a:r>
            </a:p>
          </p:txBody>
        </p:sp>
        <p:sp>
          <p:nvSpPr>
            <p:cNvPr id="11" name="Text Box 4"/>
            <p:cNvSpPr txBox="1">
              <a:spLocks noChangeArrowheads="1"/>
            </p:cNvSpPr>
            <p:nvPr/>
          </p:nvSpPr>
          <p:spPr bwMode="auto">
            <a:xfrm>
              <a:off x="3006462" y="707524"/>
              <a:ext cx="936104" cy="706813"/>
            </a:xfrm>
            <a:prstGeom prst="rect">
              <a:avLst/>
            </a:prstGeom>
            <a:noFill/>
            <a:ln w="38100">
              <a:noFill/>
              <a:miter lim="800000"/>
            </a:ln>
            <a:effectLst/>
          </p:spPr>
          <p:txBody>
            <a:bodyPr vert="horz" wrap="square" lIns="91440" tIns="45720" rIns="91440" bIns="45720" numCol="1" anchor="t" anchorCtr="0" compatLnSpc="1">
              <a:spAutoFit/>
            </a:bodyPr>
            <a:lstStyle/>
            <a:p>
              <a:pPr fontAlgn="base">
                <a:spcBef>
                  <a:spcPct val="0"/>
                </a:spcBef>
                <a:spcAft>
                  <a:spcPct val="0"/>
                </a:spcAft>
              </a:pPr>
              <a:r>
                <a:rPr kumimoji="1" lang="en-US" altLang="ko-KR" sz="4000" b="1" dirty="0">
                  <a:solidFill>
                    <a:srgbClr val="252A85"/>
                  </a:solidFill>
                  <a:latin typeface="+mj-lt"/>
                  <a:ea typeface="Malgun Gothic" panose="020B0503020000020004" pitchFamily="50" charset="-127"/>
                  <a:cs typeface="굴림" pitchFamily="50" charset="-127"/>
                </a:rPr>
                <a:t>0</a:t>
              </a:r>
              <a:r>
                <a:rPr kumimoji="1" lang="en-IN" altLang="en-US" sz="4000" b="1" dirty="0">
                  <a:solidFill>
                    <a:srgbClr val="252A85"/>
                  </a:solidFill>
                  <a:latin typeface="+mj-lt"/>
                  <a:ea typeface="Malgun Gothic" panose="020B0503020000020004" pitchFamily="50" charset="-127"/>
                  <a:cs typeface="굴림" pitchFamily="50" charset="-127"/>
                </a:rPr>
                <a:t>6</a:t>
              </a:r>
            </a:p>
          </p:txBody>
        </p:sp>
      </p:grpSp>
      <p:sp>
        <p:nvSpPr>
          <p:cNvPr id="3" name="Text Box 2"/>
          <p:cNvSpPr txBox="1"/>
          <p:nvPr/>
        </p:nvSpPr>
        <p:spPr>
          <a:xfrm>
            <a:off x="142240" y="1795145"/>
            <a:ext cx="11824335" cy="4892675"/>
          </a:xfrm>
          <a:prstGeom prst="rect">
            <a:avLst/>
          </a:prstGeom>
          <a:solidFill>
            <a:schemeClr val="bg1"/>
          </a:solidFill>
        </p:spPr>
        <p:txBody>
          <a:bodyPr wrap="square" rtlCol="0">
            <a:spAutoFit/>
          </a:bodyPr>
          <a:lstStyle/>
          <a:p>
            <a:r>
              <a:rPr lang="en-IN" altLang="en-US" sz="2400" b="1">
                <a:solidFill>
                  <a:schemeClr val="tx1"/>
                </a:solidFill>
                <a:effectLst>
                  <a:outerShdw blurRad="38100" dist="19050" dir="2700000" algn="tl" rotWithShape="0">
                    <a:schemeClr val="dk1">
                      <a:alpha val="40000"/>
                    </a:schemeClr>
                  </a:outerShdw>
                </a:effectLst>
                <a:sym typeface="+mn-ea"/>
              </a:rPr>
              <a:t>ARIMA Time Series Forcasting:  </a:t>
            </a:r>
            <a:r>
              <a:rPr lang="en-IN" altLang="en-US" sz="2400" i="1">
                <a:solidFill>
                  <a:schemeClr val="tx1"/>
                </a:solidFill>
                <a:effectLst>
                  <a:outerShdw blurRad="38100" dist="19050" dir="2700000" algn="tl" rotWithShape="0">
                    <a:schemeClr val="dk1">
                      <a:alpha val="40000"/>
                    </a:schemeClr>
                  </a:outerShdw>
                </a:effectLst>
                <a:sym typeface="+mn-ea"/>
              </a:rPr>
              <a:t>A popular and widely used statistical method for time </a:t>
            </a:r>
          </a:p>
          <a:p>
            <a:r>
              <a:rPr lang="en-IN" altLang="en-US" sz="2400" i="1">
                <a:solidFill>
                  <a:schemeClr val="tx1"/>
                </a:solidFill>
                <a:effectLst>
                  <a:outerShdw blurRad="38100" dist="19050" dir="2700000" algn="tl" rotWithShape="0">
                    <a:schemeClr val="dk1">
                      <a:alpha val="40000"/>
                    </a:schemeClr>
                  </a:outerShdw>
                </a:effectLst>
                <a:sym typeface="+mn-ea"/>
              </a:rPr>
              <a:t>series forecasting is the </a:t>
            </a:r>
            <a:r>
              <a:rPr lang="en-IN" altLang="en-US" sz="2400" b="1" i="1">
                <a:solidFill>
                  <a:schemeClr val="tx1"/>
                </a:solidFill>
                <a:effectLst>
                  <a:outerShdw blurRad="38100" dist="19050" dir="2700000" algn="tl" rotWithShape="0">
                    <a:schemeClr val="dk1">
                      <a:alpha val="40000"/>
                    </a:schemeClr>
                  </a:outerShdw>
                </a:effectLst>
                <a:sym typeface="+mn-ea"/>
              </a:rPr>
              <a:t>ARIMA </a:t>
            </a:r>
            <a:r>
              <a:rPr lang="en-IN" altLang="en-US" sz="2400" i="1">
                <a:solidFill>
                  <a:schemeClr val="tx1"/>
                </a:solidFill>
                <a:effectLst>
                  <a:outerShdw blurRad="38100" dist="19050" dir="2700000" algn="tl" rotWithShape="0">
                    <a:schemeClr val="dk1">
                      <a:alpha val="40000"/>
                    </a:schemeClr>
                  </a:outerShdw>
                </a:effectLst>
                <a:sym typeface="+mn-ea"/>
              </a:rPr>
              <a:t>model</a:t>
            </a:r>
            <a:r>
              <a:rPr lang="en-IN" altLang="en-US" sz="2400" b="1" i="1">
                <a:solidFill>
                  <a:schemeClr val="tx1"/>
                </a:solidFill>
                <a:effectLst>
                  <a:outerShdw blurRad="38100" dist="19050" dir="2700000" algn="tl" rotWithShape="0">
                    <a:schemeClr val="dk1">
                      <a:alpha val="40000"/>
                    </a:schemeClr>
                  </a:outerShdw>
                </a:effectLst>
                <a:sym typeface="+mn-ea"/>
              </a:rPr>
              <a:t>. ARIMA</a:t>
            </a:r>
            <a:r>
              <a:rPr lang="en-IN" altLang="en-US" sz="2400" i="1">
                <a:solidFill>
                  <a:schemeClr val="tx1"/>
                </a:solidFill>
                <a:effectLst>
                  <a:outerShdw blurRad="38100" dist="19050" dir="2700000" algn="tl" rotWithShape="0">
                    <a:schemeClr val="dk1">
                      <a:alpha val="40000"/>
                    </a:schemeClr>
                  </a:outerShdw>
                </a:effectLst>
                <a:sym typeface="+mn-ea"/>
              </a:rPr>
              <a:t> is an acronym that stands for</a:t>
            </a:r>
            <a:r>
              <a:rPr lang="en-IN" altLang="en-US" sz="2400" b="1" i="1">
                <a:solidFill>
                  <a:schemeClr val="tx1"/>
                </a:solidFill>
                <a:effectLst>
                  <a:outerShdw blurRad="38100" dist="19050" dir="2700000" algn="tl" rotWithShape="0">
                    <a:schemeClr val="dk1">
                      <a:alpha val="40000"/>
                    </a:schemeClr>
                  </a:outerShdw>
                </a:effectLst>
                <a:sym typeface="+mn-ea"/>
              </a:rPr>
              <a:t> </a:t>
            </a:r>
          </a:p>
          <a:p>
            <a:r>
              <a:rPr lang="en-IN" altLang="en-US" sz="2400" b="1" i="1">
                <a:solidFill>
                  <a:schemeClr val="tx1"/>
                </a:solidFill>
                <a:effectLst>
                  <a:outerShdw blurRad="38100" dist="19050" dir="2700000" algn="tl" rotWithShape="0">
                    <a:schemeClr val="dk1">
                      <a:alpha val="40000"/>
                    </a:schemeClr>
                  </a:outerShdw>
                </a:effectLst>
                <a:sym typeface="+mn-ea"/>
              </a:rPr>
              <a:t>AutoRegressive Integrated Moving Average. </a:t>
            </a:r>
            <a:r>
              <a:rPr lang="en-IN" altLang="en-US" sz="2400" i="1">
                <a:solidFill>
                  <a:schemeClr val="tx1"/>
                </a:solidFill>
                <a:effectLst>
                  <a:outerShdw blurRad="38100" dist="19050" dir="2700000" algn="tl" rotWithShape="0">
                    <a:schemeClr val="dk1">
                      <a:alpha val="40000"/>
                    </a:schemeClr>
                  </a:outerShdw>
                </a:effectLst>
                <a:sym typeface="+mn-ea"/>
              </a:rPr>
              <a:t>It is a class of model that captures a suite </a:t>
            </a:r>
          </a:p>
          <a:p>
            <a:r>
              <a:rPr lang="en-IN" altLang="en-US" sz="2400" i="1">
                <a:solidFill>
                  <a:schemeClr val="tx1"/>
                </a:solidFill>
                <a:effectLst>
                  <a:outerShdw blurRad="38100" dist="19050" dir="2700000" algn="tl" rotWithShape="0">
                    <a:schemeClr val="dk1">
                      <a:alpha val="40000"/>
                    </a:schemeClr>
                  </a:outerShdw>
                </a:effectLst>
                <a:sym typeface="+mn-ea"/>
              </a:rPr>
              <a:t>of different standard temporal structures in time series data</a:t>
            </a:r>
            <a:r>
              <a:rPr lang="en-IN" altLang="en-US" sz="2400" b="1" i="1">
                <a:solidFill>
                  <a:schemeClr val="tx1"/>
                </a:solidFill>
                <a:effectLst>
                  <a:outerShdw blurRad="38100" dist="19050" dir="2700000" algn="tl" rotWithShape="0">
                    <a:schemeClr val="dk1">
                      <a:alpha val="40000"/>
                    </a:schemeClr>
                  </a:outerShdw>
                </a:effectLst>
                <a:sym typeface="+mn-ea"/>
              </a:rPr>
              <a:t>.</a:t>
            </a:r>
          </a:p>
          <a:p>
            <a:r>
              <a:rPr lang="en-IN" altLang="en-US" sz="2400" b="1" i="1">
                <a:solidFill>
                  <a:schemeClr val="tx1"/>
                </a:solidFill>
                <a:effectLst>
                  <a:outerShdw blurRad="38100" dist="19050" dir="2700000" algn="tl" rotWithShape="0">
                    <a:schemeClr val="dk1">
                      <a:alpha val="40000"/>
                    </a:schemeClr>
                  </a:outerShdw>
                </a:effectLst>
                <a:sym typeface="+mn-ea"/>
              </a:rPr>
              <a:t>AR: Autoregression</a:t>
            </a:r>
            <a:r>
              <a:rPr lang="en-IN" altLang="en-US" sz="2400" i="1">
                <a:solidFill>
                  <a:schemeClr val="tx1"/>
                </a:solidFill>
                <a:effectLst>
                  <a:outerShdw blurRad="38100" dist="19050" dir="2700000" algn="tl" rotWithShape="0">
                    <a:schemeClr val="dk1">
                      <a:alpha val="40000"/>
                    </a:schemeClr>
                  </a:outerShdw>
                </a:effectLst>
                <a:sym typeface="+mn-ea"/>
              </a:rPr>
              <a:t>. A model that uses the dependent relationship between an observation and some number of lagged observations.</a:t>
            </a:r>
          </a:p>
          <a:p>
            <a:r>
              <a:rPr lang="en-IN" altLang="en-US" sz="2400" b="1" i="1">
                <a:solidFill>
                  <a:schemeClr val="tx1"/>
                </a:solidFill>
                <a:effectLst>
                  <a:outerShdw blurRad="38100" dist="19050" dir="2700000" algn="tl" rotWithShape="0">
                    <a:schemeClr val="dk1">
                      <a:alpha val="40000"/>
                    </a:schemeClr>
                  </a:outerShdw>
                </a:effectLst>
                <a:sym typeface="+mn-ea"/>
              </a:rPr>
              <a:t>I: Integrated</a:t>
            </a:r>
            <a:r>
              <a:rPr lang="en-IN" altLang="en-US" sz="2400" i="1">
                <a:solidFill>
                  <a:schemeClr val="tx1"/>
                </a:solidFill>
                <a:effectLst>
                  <a:outerShdw blurRad="38100" dist="19050" dir="2700000" algn="tl" rotWithShape="0">
                    <a:schemeClr val="dk1">
                      <a:alpha val="40000"/>
                    </a:schemeClr>
                  </a:outerShdw>
                </a:effectLst>
                <a:sym typeface="+mn-ea"/>
              </a:rPr>
              <a:t>. The use of differencing of raw observations (e.g. subtracting an observation from an observation at the previous time step) in order to make the time series stationary.</a:t>
            </a:r>
          </a:p>
          <a:p>
            <a:r>
              <a:rPr lang="en-IN" altLang="en-US" sz="2400" b="1" i="1">
                <a:solidFill>
                  <a:schemeClr val="tx1"/>
                </a:solidFill>
                <a:effectLst>
                  <a:outerShdw blurRad="38100" dist="19050" dir="2700000" algn="tl" rotWithShape="0">
                    <a:schemeClr val="dk1">
                      <a:alpha val="40000"/>
                    </a:schemeClr>
                  </a:outerShdw>
                </a:effectLst>
                <a:sym typeface="+mn-ea"/>
              </a:rPr>
              <a:t>MA: Moving Average</a:t>
            </a:r>
            <a:r>
              <a:rPr lang="en-IN" altLang="en-US" sz="2400" i="1">
                <a:solidFill>
                  <a:schemeClr val="tx1"/>
                </a:solidFill>
                <a:effectLst>
                  <a:outerShdw blurRad="38100" dist="19050" dir="2700000" algn="tl" rotWithShape="0">
                    <a:schemeClr val="dk1">
                      <a:alpha val="40000"/>
                    </a:schemeClr>
                  </a:outerShdw>
                </a:effectLst>
                <a:sym typeface="+mn-ea"/>
              </a:rPr>
              <a:t>. A model that uses the dependency between an observation and a residual error from a moving average model applied to lagged observations.</a:t>
            </a:r>
          </a:p>
          <a:p>
            <a:r>
              <a:rPr lang="en-IN" altLang="en-US" sz="2400" b="1" i="1">
                <a:solidFill>
                  <a:schemeClr val="tx1"/>
                </a:solidFill>
                <a:effectLst>
                  <a:outerShdw blurRad="38100" dist="19050" dir="2700000" algn="tl" rotWithShape="0">
                    <a:schemeClr val="dk1">
                      <a:alpha val="40000"/>
                    </a:schemeClr>
                  </a:outerShdw>
                </a:effectLst>
                <a:sym typeface="+mn-ea"/>
              </a:rPr>
              <a:t>SARIMA for Time Series Forecasting:  </a:t>
            </a:r>
            <a:r>
              <a:rPr lang="en-IN" altLang="en-US" sz="2400" i="1">
                <a:solidFill>
                  <a:schemeClr val="tx1"/>
                </a:solidFill>
                <a:effectLst>
                  <a:outerShdw blurRad="38100" dist="19050" dir="2700000" algn="tl" rotWithShape="0">
                    <a:schemeClr val="dk1">
                      <a:alpha val="40000"/>
                    </a:schemeClr>
                  </a:outerShdw>
                </a:effectLst>
                <a:sym typeface="+mn-ea"/>
              </a:rPr>
              <a:t>An extension to</a:t>
            </a:r>
            <a:r>
              <a:rPr lang="en-IN" altLang="en-US" sz="2400" b="1" i="1">
                <a:solidFill>
                  <a:schemeClr val="tx1"/>
                </a:solidFill>
                <a:effectLst>
                  <a:outerShdw blurRad="38100" dist="19050" dir="2700000" algn="tl" rotWithShape="0">
                    <a:schemeClr val="dk1">
                      <a:alpha val="40000"/>
                    </a:schemeClr>
                  </a:outerShdw>
                </a:effectLst>
                <a:sym typeface="+mn-ea"/>
              </a:rPr>
              <a:t> ARIMA </a:t>
            </a:r>
            <a:r>
              <a:rPr lang="en-IN" altLang="en-US" sz="2400" i="1">
                <a:solidFill>
                  <a:schemeClr val="tx1"/>
                </a:solidFill>
                <a:effectLst>
                  <a:outerShdw blurRad="38100" dist="19050" dir="2700000" algn="tl" rotWithShape="0">
                    <a:schemeClr val="dk1">
                      <a:alpha val="40000"/>
                    </a:schemeClr>
                  </a:outerShdw>
                </a:effectLst>
                <a:sym typeface="+mn-ea"/>
              </a:rPr>
              <a:t>that supports the direct</a:t>
            </a:r>
          </a:p>
          <a:p>
            <a:r>
              <a:rPr lang="en-IN" altLang="en-US" sz="2400" i="1">
                <a:solidFill>
                  <a:schemeClr val="tx1"/>
                </a:solidFill>
                <a:effectLst>
                  <a:outerShdw blurRad="38100" dist="19050" dir="2700000" algn="tl" rotWithShape="0">
                    <a:schemeClr val="dk1">
                      <a:alpha val="40000"/>
                    </a:schemeClr>
                  </a:outerShdw>
                </a:effectLst>
                <a:sym typeface="+mn-ea"/>
              </a:rPr>
              <a:t>modeling of the</a:t>
            </a:r>
            <a:r>
              <a:rPr lang="en-IN" altLang="en-US" sz="2400" b="1" i="1">
                <a:solidFill>
                  <a:schemeClr val="tx1"/>
                </a:solidFill>
                <a:effectLst>
                  <a:outerShdw blurRad="38100" dist="19050" dir="2700000" algn="tl" rotWithShape="0">
                    <a:schemeClr val="dk1">
                      <a:alpha val="40000"/>
                    </a:schemeClr>
                  </a:outerShdw>
                </a:effectLst>
                <a:sym typeface="+mn-ea"/>
              </a:rPr>
              <a:t> seasonal component </a:t>
            </a:r>
            <a:r>
              <a:rPr lang="en-IN" altLang="en-US" sz="2400" i="1">
                <a:solidFill>
                  <a:schemeClr val="tx1"/>
                </a:solidFill>
                <a:effectLst>
                  <a:outerShdw blurRad="38100" dist="19050" dir="2700000" algn="tl" rotWithShape="0">
                    <a:schemeClr val="dk1">
                      <a:alpha val="40000"/>
                    </a:schemeClr>
                  </a:outerShdw>
                </a:effectLst>
                <a:sym typeface="+mn-ea"/>
              </a:rPr>
              <a:t>of the series is called </a:t>
            </a:r>
            <a:r>
              <a:rPr lang="en-IN" altLang="en-US" sz="2400" b="1" i="1">
                <a:solidFill>
                  <a:schemeClr val="tx1"/>
                </a:solidFill>
                <a:effectLst>
                  <a:outerShdw blurRad="38100" dist="19050" dir="2700000" algn="tl" rotWithShape="0">
                    <a:schemeClr val="dk1">
                      <a:alpha val="40000"/>
                    </a:schemeClr>
                  </a:outerShdw>
                </a:effectLst>
                <a:sym typeface="+mn-ea"/>
              </a:rPr>
              <a:t>SARIMA. </a:t>
            </a:r>
            <a:endParaRPr lang="en-IN" altLang="en-US" sz="2400" b="1" i="1">
              <a:solidFill>
                <a:schemeClr val="tx1"/>
              </a:solidFill>
              <a:effectLst>
                <a:outerShdw blurRad="38100" dist="19050" dir="2700000" algn="tl" rotWithShape="0">
                  <a:schemeClr val="dk1">
                    <a:alpha val="40000"/>
                  </a:schemeClr>
                </a:outerShdw>
              </a:effectLst>
            </a:endParaRPr>
          </a:p>
          <a:p>
            <a:endParaRPr lang="en-IN" altLang="en-US" sz="2400" b="1" i="1">
              <a:solidFill>
                <a:schemeClr val="tx1"/>
              </a:solidFill>
              <a:effectLst>
                <a:outerShdw blurRad="38100" dist="19050" dir="2700000" algn="tl" rotWithShape="0">
                  <a:schemeClr val="dk1">
                    <a:alpha val="40000"/>
                  </a:schemeClr>
                </a:outerShdw>
              </a:effectLst>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1298</Words>
  <Application>Microsoft Office PowerPoint</Application>
  <PresentationFormat>Custom</PresentationFormat>
  <Paragraphs>151</Paragraphs>
  <Slides>17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Malgun Gothic</vt:lpstr>
      <vt:lpstr>MS UI Gothic</vt:lpstr>
      <vt:lpstr>Arial</vt:lpstr>
      <vt:lpstr>굴림</vt:lpstr>
      <vt:lpstr>Noto Sans</vt:lpstr>
      <vt:lpstr>굴림체</vt:lpstr>
      <vt:lpstr>Malgun Gothic</vt:lpstr>
      <vt:lpstr>Calibri Light</vt:lpstr>
      <vt:lpstr>Office 테마</vt:lpstr>
      <vt:lpstr>CRIME ANALYSIS AND  PREDICTION</vt:lpstr>
      <vt:lpstr>PowerPoint Presentation</vt:lpstr>
      <vt:lpstr>01 Why crimes should be predicted? (Introduction)</vt:lpstr>
      <vt:lpstr>PowerPoint Presentation</vt:lpstr>
      <vt:lpstr>03 Use of Dataset</vt:lpstr>
      <vt:lpstr>04 Data Pre-Processing</vt:lpstr>
      <vt:lpstr>PowerPoint Presentation</vt:lpstr>
      <vt:lpstr>PowerPoint Presentation</vt:lpstr>
      <vt:lpstr>PowerPoint Presentation</vt:lpstr>
      <vt:lpstr>PowerPoint Presentation</vt:lpstr>
      <vt:lpstr>PowerPoint Presentation</vt:lpstr>
      <vt:lpstr>07 Classification</vt:lpstr>
      <vt:lpstr>08 Clustering</vt:lpstr>
      <vt:lpstr>PowerPoint Presentation</vt:lpstr>
      <vt:lpstr>PowerPoint Presentation</vt:lpstr>
      <vt:lpstr>Conclusion and Future Work</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ANALYSIS AND  PREDICTION</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Murtaza Mahudawala</cp:lastModifiedBy>
  <cp:revision>16</cp:revision>
  <dcterms:created xsi:type="dcterms:W3CDTF">2020-12-02T15:52:00Z</dcterms:created>
  <dcterms:modified xsi:type="dcterms:W3CDTF">2024-11-04T07:43:16Z</dcterms:modified>
  <cp:category>www.slidemembers.com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1033-11.2.0.9747</vt:lpwstr>
  </property>
</Properties>
</file>